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00" r:id="rId2"/>
    <p:sldId id="303" r:id="rId3"/>
    <p:sldId id="302" r:id="rId4"/>
    <p:sldId id="305" r:id="rId5"/>
    <p:sldId id="306" r:id="rId6"/>
    <p:sldId id="307" r:id="rId7"/>
    <p:sldId id="308" r:id="rId8"/>
    <p:sldId id="309" r:id="rId9"/>
    <p:sldId id="310" r:id="rId10"/>
    <p:sldId id="313" r:id="rId11"/>
    <p:sldId id="261" r:id="rId12"/>
    <p:sldId id="267" r:id="rId13"/>
    <p:sldId id="268" r:id="rId14"/>
    <p:sldId id="311" r:id="rId15"/>
    <p:sldId id="312" r:id="rId16"/>
    <p:sldId id="278" r:id="rId17"/>
    <p:sldId id="299" r:id="rId18"/>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dk1"/>
                </a:solidFill>
                <a:latin typeface="+mn-lt"/>
                <a:ea typeface="+mn-ea"/>
                <a:cs typeface="+mn-cs"/>
              </a:defRPr>
            </a:pPr>
            <a:r>
              <a:rPr lang="en-MY" dirty="0" smtClean="0"/>
              <a:t>Numbers </a:t>
            </a:r>
            <a:r>
              <a:rPr lang="en-MY" dirty="0"/>
              <a:t>of disaster </a:t>
            </a:r>
            <a:r>
              <a:rPr lang="en-MY" dirty="0" smtClean="0"/>
              <a:t>2015-2018 </a:t>
            </a:r>
            <a:endParaRPr lang="en-MY" dirty="0"/>
          </a:p>
        </c:rich>
      </c:tx>
      <c:layout>
        <c:manualLayout>
          <c:xMode val="edge"/>
          <c:yMode val="edge"/>
          <c:x val="0.13395041420747242"/>
          <c:y val="2.8578271191398871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dk1"/>
              </a:solidFill>
              <a:latin typeface="+mn-lt"/>
              <a:ea typeface="+mn-ea"/>
              <a:cs typeface="+mn-cs"/>
            </a:defRPr>
          </a:pPr>
          <a:endParaRPr lang="en-US"/>
        </a:p>
      </c:txPr>
    </c:title>
    <c:autoTitleDeleted val="0"/>
    <c:plotArea>
      <c:layout/>
      <c:lineChart>
        <c:grouping val="standard"/>
        <c:varyColors val="0"/>
        <c:ser>
          <c:idx val="0"/>
          <c:order val="0"/>
          <c:tx>
            <c:strRef>
              <c:f>Sheet1!$C$15</c:f>
              <c:strCache>
                <c:ptCount val="1"/>
                <c:pt idx="0">
                  <c:v>Flood</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Sheet1!$B$16:$B$19</c:f>
              <c:numCache>
                <c:formatCode>General</c:formatCode>
                <c:ptCount val="4"/>
                <c:pt idx="0">
                  <c:v>2015</c:v>
                </c:pt>
                <c:pt idx="1">
                  <c:v>2016</c:v>
                </c:pt>
                <c:pt idx="2">
                  <c:v>2017</c:v>
                </c:pt>
                <c:pt idx="3">
                  <c:v>2018</c:v>
                </c:pt>
              </c:numCache>
            </c:numRef>
          </c:cat>
          <c:val>
            <c:numRef>
              <c:f>Sheet1!$C$16:$C$19</c:f>
              <c:numCache>
                <c:formatCode>General</c:formatCode>
                <c:ptCount val="4"/>
                <c:pt idx="0">
                  <c:v>46</c:v>
                </c:pt>
                <c:pt idx="1">
                  <c:v>95</c:v>
                </c:pt>
                <c:pt idx="2">
                  <c:v>80</c:v>
                </c:pt>
                <c:pt idx="3">
                  <c:v>75</c:v>
                </c:pt>
              </c:numCache>
            </c:numRef>
          </c:val>
          <c:smooth val="0"/>
          <c:extLst>
            <c:ext xmlns:c16="http://schemas.microsoft.com/office/drawing/2014/chart" uri="{C3380CC4-5D6E-409C-BE32-E72D297353CC}">
              <c16:uniqueId val="{00000000-7B60-43DD-97FE-8DE664E14F1C}"/>
            </c:ext>
          </c:extLst>
        </c:ser>
        <c:ser>
          <c:idx val="1"/>
          <c:order val="1"/>
          <c:tx>
            <c:strRef>
              <c:f>Sheet1!$D$15</c:f>
              <c:strCache>
                <c:ptCount val="1"/>
                <c:pt idx="0">
                  <c:v>Landslide</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Sheet1!$B$16:$B$19</c:f>
              <c:numCache>
                <c:formatCode>General</c:formatCode>
                <c:ptCount val="4"/>
                <c:pt idx="0">
                  <c:v>2015</c:v>
                </c:pt>
                <c:pt idx="1">
                  <c:v>2016</c:v>
                </c:pt>
                <c:pt idx="2">
                  <c:v>2017</c:v>
                </c:pt>
                <c:pt idx="3">
                  <c:v>2018</c:v>
                </c:pt>
              </c:numCache>
            </c:numRef>
          </c:cat>
          <c:val>
            <c:numRef>
              <c:f>Sheet1!$D$16:$D$19</c:f>
              <c:numCache>
                <c:formatCode>General</c:formatCode>
                <c:ptCount val="4"/>
                <c:pt idx="0">
                  <c:v>11</c:v>
                </c:pt>
                <c:pt idx="1">
                  <c:v>4</c:v>
                </c:pt>
                <c:pt idx="2">
                  <c:v>2</c:v>
                </c:pt>
                <c:pt idx="3">
                  <c:v>1</c:v>
                </c:pt>
              </c:numCache>
            </c:numRef>
          </c:val>
          <c:smooth val="0"/>
          <c:extLst>
            <c:ext xmlns:c16="http://schemas.microsoft.com/office/drawing/2014/chart" uri="{C3380CC4-5D6E-409C-BE32-E72D297353CC}">
              <c16:uniqueId val="{00000001-7B60-43DD-97FE-8DE664E14F1C}"/>
            </c:ext>
          </c:extLst>
        </c:ser>
        <c:ser>
          <c:idx val="2"/>
          <c:order val="2"/>
          <c:tx>
            <c:strRef>
              <c:f>Sheet1!$E$15</c:f>
              <c:strCache>
                <c:ptCount val="1"/>
                <c:pt idx="0">
                  <c:v>Earthquake</c:v>
                </c:pt>
              </c:strCache>
            </c:strRef>
          </c:tx>
          <c:spPr>
            <a:ln w="38100"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Sheet1!$B$16:$B$19</c:f>
              <c:numCache>
                <c:formatCode>General</c:formatCode>
                <c:ptCount val="4"/>
                <c:pt idx="0">
                  <c:v>2015</c:v>
                </c:pt>
                <c:pt idx="1">
                  <c:v>2016</c:v>
                </c:pt>
                <c:pt idx="2">
                  <c:v>2017</c:v>
                </c:pt>
                <c:pt idx="3">
                  <c:v>2018</c:v>
                </c:pt>
              </c:numCache>
            </c:numRef>
          </c:cat>
          <c:val>
            <c:numRef>
              <c:f>Sheet1!$E$16:$E$19</c:f>
              <c:numCache>
                <c:formatCode>General</c:formatCode>
                <c:ptCount val="4"/>
                <c:pt idx="0">
                  <c:v>1</c:v>
                </c:pt>
                <c:pt idx="1">
                  <c:v>0</c:v>
                </c:pt>
                <c:pt idx="2">
                  <c:v>0</c:v>
                </c:pt>
                <c:pt idx="3">
                  <c:v>6</c:v>
                </c:pt>
              </c:numCache>
            </c:numRef>
          </c:val>
          <c:smooth val="0"/>
          <c:extLst>
            <c:ext xmlns:c16="http://schemas.microsoft.com/office/drawing/2014/chart" uri="{C3380CC4-5D6E-409C-BE32-E72D297353CC}">
              <c16:uniqueId val="{00000002-7B60-43DD-97FE-8DE664E14F1C}"/>
            </c:ext>
          </c:extLst>
        </c:ser>
        <c:ser>
          <c:idx val="3"/>
          <c:order val="3"/>
          <c:tx>
            <c:strRef>
              <c:f>Sheet1!$F$15</c:f>
              <c:strCache>
                <c:ptCount val="1"/>
                <c:pt idx="0">
                  <c:v>Storm</c:v>
                </c:pt>
              </c:strCache>
            </c:strRef>
          </c:tx>
          <c:spPr>
            <a:ln w="38100"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Sheet1!$B$16:$B$19</c:f>
              <c:numCache>
                <c:formatCode>General</c:formatCode>
                <c:ptCount val="4"/>
                <c:pt idx="0">
                  <c:v>2015</c:v>
                </c:pt>
                <c:pt idx="1">
                  <c:v>2016</c:v>
                </c:pt>
                <c:pt idx="2">
                  <c:v>2017</c:v>
                </c:pt>
                <c:pt idx="3">
                  <c:v>2018</c:v>
                </c:pt>
              </c:numCache>
            </c:numRef>
          </c:cat>
          <c:val>
            <c:numRef>
              <c:f>Sheet1!$F$16:$F$19</c:f>
              <c:numCache>
                <c:formatCode>General</c:formatCode>
                <c:ptCount val="4"/>
                <c:pt idx="0">
                  <c:v>3</c:v>
                </c:pt>
                <c:pt idx="1">
                  <c:v>3</c:v>
                </c:pt>
                <c:pt idx="2">
                  <c:v>2</c:v>
                </c:pt>
                <c:pt idx="3">
                  <c:v>22</c:v>
                </c:pt>
              </c:numCache>
            </c:numRef>
          </c:val>
          <c:smooth val="0"/>
          <c:extLst>
            <c:ext xmlns:c16="http://schemas.microsoft.com/office/drawing/2014/chart" uri="{C3380CC4-5D6E-409C-BE32-E72D297353CC}">
              <c16:uniqueId val="{00000003-7B60-43DD-97FE-8DE664E14F1C}"/>
            </c:ext>
          </c:extLst>
        </c:ser>
        <c:ser>
          <c:idx val="4"/>
          <c:order val="4"/>
          <c:tx>
            <c:strRef>
              <c:f>Sheet1!$G$15</c:f>
              <c:strCache>
                <c:ptCount val="1"/>
                <c:pt idx="0">
                  <c:v>Fire</c:v>
                </c:pt>
              </c:strCache>
            </c:strRef>
          </c:tx>
          <c:spPr>
            <a:ln w="3810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Sheet1!$B$16:$B$19</c:f>
              <c:numCache>
                <c:formatCode>General</c:formatCode>
                <c:ptCount val="4"/>
                <c:pt idx="0">
                  <c:v>2015</c:v>
                </c:pt>
                <c:pt idx="1">
                  <c:v>2016</c:v>
                </c:pt>
                <c:pt idx="2">
                  <c:v>2017</c:v>
                </c:pt>
                <c:pt idx="3">
                  <c:v>2018</c:v>
                </c:pt>
              </c:numCache>
            </c:numRef>
          </c:cat>
          <c:val>
            <c:numRef>
              <c:f>Sheet1!$G$16:$G$19</c:f>
              <c:numCache>
                <c:formatCode>General</c:formatCode>
                <c:ptCount val="4"/>
                <c:pt idx="0">
                  <c:v>1</c:v>
                </c:pt>
                <c:pt idx="1">
                  <c:v>6</c:v>
                </c:pt>
                <c:pt idx="2">
                  <c:v>1</c:v>
                </c:pt>
                <c:pt idx="3">
                  <c:v>8</c:v>
                </c:pt>
              </c:numCache>
            </c:numRef>
          </c:val>
          <c:smooth val="0"/>
          <c:extLst>
            <c:ext xmlns:c16="http://schemas.microsoft.com/office/drawing/2014/chart" uri="{C3380CC4-5D6E-409C-BE32-E72D297353CC}">
              <c16:uniqueId val="{00000004-7B60-43DD-97FE-8DE664E14F1C}"/>
            </c:ext>
          </c:extLst>
        </c:ser>
        <c:ser>
          <c:idx val="5"/>
          <c:order val="5"/>
          <c:tx>
            <c:strRef>
              <c:f>Sheet1!$H$15</c:f>
              <c:strCache>
                <c:ptCount val="1"/>
                <c:pt idx="0">
                  <c:v>Mudflow</c:v>
                </c:pt>
              </c:strCache>
            </c:strRef>
          </c:tx>
          <c:spPr>
            <a:ln w="38100"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Sheet1!$B$16:$B$19</c:f>
              <c:numCache>
                <c:formatCode>General</c:formatCode>
                <c:ptCount val="4"/>
                <c:pt idx="0">
                  <c:v>2015</c:v>
                </c:pt>
                <c:pt idx="1">
                  <c:v>2016</c:v>
                </c:pt>
                <c:pt idx="2">
                  <c:v>2017</c:v>
                </c:pt>
                <c:pt idx="3">
                  <c:v>2018</c:v>
                </c:pt>
              </c:numCache>
            </c:numRef>
          </c:cat>
          <c:val>
            <c:numRef>
              <c:f>Sheet1!$H$16:$H$19</c:f>
              <c:numCache>
                <c:formatCode>General</c:formatCode>
                <c:ptCount val="4"/>
                <c:pt idx="0">
                  <c:v>0</c:v>
                </c:pt>
                <c:pt idx="1">
                  <c:v>0</c:v>
                </c:pt>
                <c:pt idx="2">
                  <c:v>1</c:v>
                </c:pt>
                <c:pt idx="3">
                  <c:v>0</c:v>
                </c:pt>
              </c:numCache>
            </c:numRef>
          </c:val>
          <c:smooth val="0"/>
          <c:extLst>
            <c:ext xmlns:c16="http://schemas.microsoft.com/office/drawing/2014/chart" uri="{C3380CC4-5D6E-409C-BE32-E72D297353CC}">
              <c16:uniqueId val="{00000005-7B60-43DD-97FE-8DE664E14F1C}"/>
            </c:ext>
          </c:extLst>
        </c:ser>
        <c:ser>
          <c:idx val="6"/>
          <c:order val="6"/>
          <c:tx>
            <c:strRef>
              <c:f>Sheet1!$I$15</c:f>
              <c:strCache>
                <c:ptCount val="1"/>
                <c:pt idx="0">
                  <c:v>Toxic Gas </c:v>
                </c:pt>
              </c:strCache>
            </c:strRef>
          </c:tx>
          <c:spPr>
            <a:ln w="38100" cap="rnd">
              <a:solidFill>
                <a:schemeClr val="accent1">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Sheet1!$B$16:$B$19</c:f>
              <c:numCache>
                <c:formatCode>General</c:formatCode>
                <c:ptCount val="4"/>
                <c:pt idx="0">
                  <c:v>2015</c:v>
                </c:pt>
                <c:pt idx="1">
                  <c:v>2016</c:v>
                </c:pt>
                <c:pt idx="2">
                  <c:v>2017</c:v>
                </c:pt>
                <c:pt idx="3">
                  <c:v>2018</c:v>
                </c:pt>
              </c:numCache>
            </c:numRef>
          </c:cat>
          <c:val>
            <c:numRef>
              <c:f>Sheet1!$I$16:$I$19</c:f>
              <c:numCache>
                <c:formatCode>General</c:formatCode>
                <c:ptCount val="4"/>
                <c:pt idx="0">
                  <c:v>0</c:v>
                </c:pt>
                <c:pt idx="1">
                  <c:v>0</c:v>
                </c:pt>
                <c:pt idx="2">
                  <c:v>1</c:v>
                </c:pt>
                <c:pt idx="3">
                  <c:v>1</c:v>
                </c:pt>
              </c:numCache>
            </c:numRef>
          </c:val>
          <c:smooth val="0"/>
          <c:extLst>
            <c:ext xmlns:c16="http://schemas.microsoft.com/office/drawing/2014/chart" uri="{C3380CC4-5D6E-409C-BE32-E72D297353CC}">
              <c16:uniqueId val="{00000006-7B60-43DD-97FE-8DE664E14F1C}"/>
            </c:ext>
          </c:extLst>
        </c:ser>
        <c:dLbls>
          <c:dLblPos val="ctr"/>
          <c:showLegendKey val="0"/>
          <c:showVal val="1"/>
          <c:showCatName val="0"/>
          <c:showSerName val="0"/>
          <c:showPercent val="0"/>
          <c:showBubbleSize val="0"/>
        </c:dLbls>
        <c:smooth val="0"/>
        <c:axId val="1390436336"/>
        <c:axId val="1390437584"/>
      </c:lineChart>
      <c:catAx>
        <c:axId val="139043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solidFill>
                <a:latin typeface="+mn-lt"/>
                <a:ea typeface="+mn-ea"/>
                <a:cs typeface="+mn-cs"/>
              </a:defRPr>
            </a:pPr>
            <a:endParaRPr lang="en-US"/>
          </a:p>
        </c:txPr>
        <c:crossAx val="1390437584"/>
        <c:crosses val="autoZero"/>
        <c:auto val="1"/>
        <c:lblAlgn val="ctr"/>
        <c:lblOffset val="100"/>
        <c:noMultiLvlLbl val="0"/>
      </c:catAx>
      <c:valAx>
        <c:axId val="139043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390436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8487C-1036-40D5-AD83-D6C00858D572}" type="doc">
      <dgm:prSet loTypeId="urn:microsoft.com/office/officeart/2005/8/layout/vList4#1" loCatId="list" qsTypeId="urn:microsoft.com/office/officeart/2005/8/quickstyle/simple5" qsCatId="simple" csTypeId="urn:microsoft.com/office/officeart/2005/8/colors/colorful2" csCatId="colorful" phldr="1"/>
      <dgm:spPr/>
      <dgm:t>
        <a:bodyPr/>
        <a:lstStyle/>
        <a:p>
          <a:endParaRPr lang="en-MY"/>
        </a:p>
      </dgm:t>
    </dgm:pt>
    <dgm:pt modelId="{3C095878-20C4-4194-B0C7-A5257B630ABB}">
      <dgm:prSet phldrT="[Text]" custT="1"/>
      <dgm:spPr>
        <a:gradFill rotWithShape="0">
          <a:gsLst>
            <a:gs pos="0">
              <a:schemeClr val="accent2">
                <a:hueOff val="-727682"/>
                <a:satOff val="-41964"/>
                <a:lumOff val="4314"/>
                <a:satMod val="103000"/>
                <a:lumMod val="102000"/>
                <a:tint val="94000"/>
                <a:alpha val="30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gradFill>
      </dgm:spPr>
      <dgm:t>
        <a:bodyPr/>
        <a:lstStyle/>
        <a:p>
          <a:r>
            <a:rPr lang="en-US" sz="1800" b="1" dirty="0" smtClean="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rPr>
            <a:t>State Disaster Management Committee</a:t>
          </a:r>
          <a:endParaRPr lang="en-MY" sz="1800" b="1" dirty="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endParaRPr>
        </a:p>
      </dgm:t>
    </dgm:pt>
    <dgm:pt modelId="{77788CF2-1BDA-4389-8A82-9BD975352482}" type="parTrans" cxnId="{4EBEE45C-055B-470A-8129-E08F2D7A28A9}">
      <dgm:prSet/>
      <dgm:spPr/>
      <dgm:t>
        <a:bodyPr/>
        <a:lstStyle/>
        <a:p>
          <a:endParaRPr lang="en-MY" sz="2000"/>
        </a:p>
      </dgm:t>
    </dgm:pt>
    <dgm:pt modelId="{1D89555D-AFFE-4F2E-B14D-35F2AF86F51D}" type="sibTrans" cxnId="{4EBEE45C-055B-470A-8129-E08F2D7A28A9}">
      <dgm:prSet/>
      <dgm:spPr/>
      <dgm:t>
        <a:bodyPr/>
        <a:lstStyle/>
        <a:p>
          <a:endParaRPr lang="en-MY" sz="2000"/>
        </a:p>
      </dgm:t>
    </dgm:pt>
    <dgm:pt modelId="{55E694B3-C8CF-4759-8C73-A46F7FC23A1B}">
      <dgm:prSet phldrT="[Text]" custT="1"/>
      <dgm:spPr>
        <a:gradFill rotWithShape="0">
          <a:gsLst>
            <a:gs pos="0">
              <a:schemeClr val="accent2">
                <a:hueOff val="-727682"/>
                <a:satOff val="-41964"/>
                <a:lumOff val="4314"/>
                <a:satMod val="103000"/>
                <a:lumMod val="102000"/>
                <a:tint val="94000"/>
                <a:alpha val="30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gradFill>
      </dgm:spPr>
      <dgm:t>
        <a:bodyPr/>
        <a:lstStyle/>
        <a:p>
          <a:r>
            <a:rPr lang="en-US" sz="1600" b="1" dirty="0" smtClean="0">
              <a:solidFill>
                <a:schemeClr val="bg1"/>
              </a:solidFill>
              <a:effectLst>
                <a:glow rad="101600">
                  <a:schemeClr val="tx1">
                    <a:alpha val="60000"/>
                  </a:schemeClr>
                </a:glow>
                <a:outerShdw blurRad="38100" dist="38100" dir="2700000" algn="tl">
                  <a:srgbClr val="000000">
                    <a:alpha val="43137"/>
                  </a:srgbClr>
                </a:outerShdw>
              </a:effectLst>
            </a:rPr>
            <a:t>Headed by the State Secretary</a:t>
          </a:r>
          <a:endParaRPr lang="en-MY" sz="1600" b="1" dirty="0">
            <a:solidFill>
              <a:schemeClr val="bg1"/>
            </a:solidFill>
            <a:effectLst>
              <a:glow rad="101600">
                <a:schemeClr val="tx1">
                  <a:alpha val="60000"/>
                </a:schemeClr>
              </a:glow>
              <a:outerShdw blurRad="38100" dist="38100" dir="2700000" algn="tl">
                <a:srgbClr val="000000">
                  <a:alpha val="43137"/>
                </a:srgbClr>
              </a:outerShdw>
            </a:effectLst>
          </a:endParaRPr>
        </a:p>
      </dgm:t>
    </dgm:pt>
    <dgm:pt modelId="{4F74CE6A-40E6-4D01-8CFC-37851AB97675}" type="parTrans" cxnId="{BEDABD7B-0FF2-484C-8D3A-3855FCCB52F9}">
      <dgm:prSet/>
      <dgm:spPr/>
      <dgm:t>
        <a:bodyPr/>
        <a:lstStyle/>
        <a:p>
          <a:endParaRPr lang="en-MY" sz="2000"/>
        </a:p>
      </dgm:t>
    </dgm:pt>
    <dgm:pt modelId="{90881EFD-9A8B-4811-B871-8611AFA49C60}" type="sibTrans" cxnId="{BEDABD7B-0FF2-484C-8D3A-3855FCCB52F9}">
      <dgm:prSet/>
      <dgm:spPr/>
      <dgm:t>
        <a:bodyPr/>
        <a:lstStyle/>
        <a:p>
          <a:endParaRPr lang="en-MY" sz="2000"/>
        </a:p>
      </dgm:t>
    </dgm:pt>
    <dgm:pt modelId="{D6384509-A70F-4959-BBB4-6BB10098B064}">
      <dgm:prSet phldrT="[Text]" custT="1"/>
      <dgm:spPr>
        <a:gradFill rotWithShape="0">
          <a:gsLst>
            <a:gs pos="0">
              <a:schemeClr val="accent2">
                <a:hueOff val="-727682"/>
                <a:satOff val="-41964"/>
                <a:lumOff val="4314"/>
                <a:satMod val="103000"/>
                <a:lumMod val="102000"/>
                <a:tint val="94000"/>
                <a:alpha val="30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gradFill>
      </dgm:spPr>
      <dgm:t>
        <a:bodyPr/>
        <a:lstStyle/>
        <a:p>
          <a:r>
            <a:rPr lang="en-US" sz="1600" b="1" dirty="0" smtClean="0">
              <a:solidFill>
                <a:schemeClr val="tx1"/>
              </a:solidFill>
              <a:effectLst>
                <a:outerShdw blurRad="38100" dist="38100" dir="2700000" algn="tl">
                  <a:srgbClr val="000000">
                    <a:alpha val="43137"/>
                  </a:srgbClr>
                </a:outerShdw>
              </a:effectLst>
            </a:rPr>
            <a:t>Provide assistance to the affected area such as financial aid, assets &amp; human resources</a:t>
          </a:r>
          <a:endParaRPr lang="en-MY" sz="1600" b="1" dirty="0">
            <a:solidFill>
              <a:schemeClr val="tx1"/>
            </a:solidFill>
            <a:effectLst>
              <a:outerShdw blurRad="38100" dist="38100" dir="2700000" algn="tl">
                <a:srgbClr val="000000">
                  <a:alpha val="43137"/>
                </a:srgbClr>
              </a:outerShdw>
            </a:effectLst>
          </a:endParaRPr>
        </a:p>
      </dgm:t>
    </dgm:pt>
    <dgm:pt modelId="{78214760-6E4D-415A-B75E-0F96EE6B08CB}" type="parTrans" cxnId="{613EC756-AD10-4C73-B89E-9F0369B6B7B3}">
      <dgm:prSet/>
      <dgm:spPr/>
      <dgm:t>
        <a:bodyPr/>
        <a:lstStyle/>
        <a:p>
          <a:endParaRPr lang="en-MY" sz="2000"/>
        </a:p>
      </dgm:t>
    </dgm:pt>
    <dgm:pt modelId="{3EB95EE0-D2C0-4A8C-ABC2-27B627A50C7C}" type="sibTrans" cxnId="{613EC756-AD10-4C73-B89E-9F0369B6B7B3}">
      <dgm:prSet/>
      <dgm:spPr/>
      <dgm:t>
        <a:bodyPr/>
        <a:lstStyle/>
        <a:p>
          <a:endParaRPr lang="en-MY" sz="2000"/>
        </a:p>
      </dgm:t>
    </dgm:pt>
    <dgm:pt modelId="{C8C300F9-BC1E-4BB4-B80C-B13367A9BD0C}">
      <dgm:prSet phldrT="[Text]" custT="1"/>
      <dgm:spPr>
        <a:gradFill rotWithShape="0">
          <a:gsLst>
            <a:gs pos="0">
              <a:schemeClr val="accent2">
                <a:hueOff val="-1455363"/>
                <a:satOff val="-83928"/>
                <a:lumOff val="8628"/>
                <a:satMod val="103000"/>
                <a:lumMod val="102000"/>
                <a:tint val="94000"/>
                <a:alpha val="30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gradFill>
      </dgm:spPr>
      <dgm:t>
        <a:bodyPr/>
        <a:lstStyle/>
        <a:p>
          <a:r>
            <a:rPr lang="en-US" sz="1800" b="1" dirty="0" smtClean="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rPr>
            <a:t>District Disaster Management Committee</a:t>
          </a:r>
          <a:endParaRPr lang="en-MY" sz="1800" b="1" dirty="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endParaRPr>
        </a:p>
      </dgm:t>
    </dgm:pt>
    <dgm:pt modelId="{C7E80D20-0770-4FFC-A645-E6EC81D757B9}" type="parTrans" cxnId="{D79AE886-EAC5-4BA7-95CB-590727B82626}">
      <dgm:prSet/>
      <dgm:spPr/>
      <dgm:t>
        <a:bodyPr/>
        <a:lstStyle/>
        <a:p>
          <a:endParaRPr lang="en-MY" sz="2000"/>
        </a:p>
      </dgm:t>
    </dgm:pt>
    <dgm:pt modelId="{AFB2C45E-32B9-4AD8-B4F4-DDF340EF51EB}" type="sibTrans" cxnId="{D79AE886-EAC5-4BA7-95CB-590727B82626}">
      <dgm:prSet/>
      <dgm:spPr/>
      <dgm:t>
        <a:bodyPr/>
        <a:lstStyle/>
        <a:p>
          <a:endParaRPr lang="en-MY" sz="2000"/>
        </a:p>
      </dgm:t>
    </dgm:pt>
    <dgm:pt modelId="{1F882728-EFA9-4426-8569-128A627A4196}">
      <dgm:prSet phldrT="[Text]" custT="1"/>
      <dgm:spPr>
        <a:gradFill rotWithShape="0">
          <a:gsLst>
            <a:gs pos="0">
              <a:schemeClr val="accent2">
                <a:hueOff val="-1455363"/>
                <a:satOff val="-83928"/>
                <a:lumOff val="8628"/>
                <a:satMod val="103000"/>
                <a:lumMod val="102000"/>
                <a:tint val="94000"/>
                <a:alpha val="30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gradFill>
      </dgm:spPr>
      <dgm:t>
        <a:bodyPr/>
        <a:lstStyle/>
        <a:p>
          <a:r>
            <a:rPr lang="en-US" sz="1600" b="1" dirty="0" smtClean="0">
              <a:solidFill>
                <a:schemeClr val="bg1"/>
              </a:solidFill>
              <a:effectLst>
                <a:glow rad="101600">
                  <a:schemeClr val="tx1">
                    <a:alpha val="60000"/>
                  </a:schemeClr>
                </a:glow>
                <a:outerShdw blurRad="38100" dist="38100" dir="2700000" algn="tl">
                  <a:srgbClr val="000000">
                    <a:alpha val="43137"/>
                  </a:srgbClr>
                </a:outerShdw>
              </a:effectLst>
            </a:rPr>
            <a:t>Headed by the District Officer</a:t>
          </a:r>
          <a:endParaRPr lang="en-MY" sz="1600" b="1" dirty="0">
            <a:solidFill>
              <a:schemeClr val="bg1"/>
            </a:solidFill>
            <a:effectLst>
              <a:glow rad="101600">
                <a:schemeClr val="tx1">
                  <a:alpha val="60000"/>
                </a:schemeClr>
              </a:glow>
              <a:outerShdw blurRad="38100" dist="38100" dir="2700000" algn="tl">
                <a:srgbClr val="000000">
                  <a:alpha val="43137"/>
                </a:srgbClr>
              </a:outerShdw>
            </a:effectLst>
          </a:endParaRPr>
        </a:p>
      </dgm:t>
    </dgm:pt>
    <dgm:pt modelId="{CC1BEFF2-36A1-4A80-89C7-A39CA59BB935}" type="parTrans" cxnId="{18915E0A-3424-4F51-B6C7-4B008432BCD9}">
      <dgm:prSet/>
      <dgm:spPr/>
      <dgm:t>
        <a:bodyPr/>
        <a:lstStyle/>
        <a:p>
          <a:endParaRPr lang="en-MY" sz="2000"/>
        </a:p>
      </dgm:t>
    </dgm:pt>
    <dgm:pt modelId="{F23BA64A-17D5-42D1-BF67-3E73F4818EDF}" type="sibTrans" cxnId="{18915E0A-3424-4F51-B6C7-4B008432BCD9}">
      <dgm:prSet/>
      <dgm:spPr/>
      <dgm:t>
        <a:bodyPr/>
        <a:lstStyle/>
        <a:p>
          <a:endParaRPr lang="en-MY" sz="2000"/>
        </a:p>
      </dgm:t>
    </dgm:pt>
    <dgm:pt modelId="{46613A7F-334F-4C15-9523-37E072FB7914}">
      <dgm:prSet phldrT="[Text]" custT="1"/>
      <dgm:spPr>
        <a:gradFill rotWithShape="0">
          <a:gsLst>
            <a:gs pos="0">
              <a:schemeClr val="accent2">
                <a:hueOff val="-1455363"/>
                <a:satOff val="-83928"/>
                <a:lumOff val="8628"/>
                <a:satMod val="103000"/>
                <a:lumMod val="102000"/>
                <a:tint val="94000"/>
                <a:alpha val="30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gradFill>
      </dgm:spPr>
      <dgm:t>
        <a:bodyPr/>
        <a:lstStyle/>
        <a:p>
          <a:r>
            <a:rPr lang="en-US" sz="1600" dirty="0" smtClean="0">
              <a:solidFill>
                <a:schemeClr val="tx1"/>
              </a:solidFill>
            </a:rPr>
            <a:t>Ensure that coordinated action, sufficient assets and human resources, in relation to media</a:t>
          </a:r>
          <a:endParaRPr lang="en-MY" sz="1600" b="1" dirty="0">
            <a:solidFill>
              <a:schemeClr val="tx1"/>
            </a:solidFill>
            <a:effectLst>
              <a:glow rad="101600">
                <a:schemeClr val="tx1">
                  <a:alpha val="60000"/>
                </a:schemeClr>
              </a:glow>
              <a:outerShdw blurRad="38100" dist="38100" dir="2700000" algn="tl">
                <a:srgbClr val="000000">
                  <a:alpha val="43137"/>
                </a:srgbClr>
              </a:outerShdw>
            </a:effectLst>
          </a:endParaRPr>
        </a:p>
      </dgm:t>
    </dgm:pt>
    <dgm:pt modelId="{EB90E8AE-601E-44E4-AA70-1B80D4854BB2}" type="parTrans" cxnId="{A0C6ED71-1496-47BC-8CEC-9E70D4265100}">
      <dgm:prSet/>
      <dgm:spPr/>
      <dgm:t>
        <a:bodyPr/>
        <a:lstStyle/>
        <a:p>
          <a:endParaRPr lang="en-MY" sz="2000"/>
        </a:p>
      </dgm:t>
    </dgm:pt>
    <dgm:pt modelId="{14189037-02B9-443B-BE11-A64F3E13760E}" type="sibTrans" cxnId="{A0C6ED71-1496-47BC-8CEC-9E70D4265100}">
      <dgm:prSet/>
      <dgm:spPr/>
      <dgm:t>
        <a:bodyPr/>
        <a:lstStyle/>
        <a:p>
          <a:endParaRPr lang="en-MY" sz="2000"/>
        </a:p>
      </dgm:t>
    </dgm:pt>
    <dgm:pt modelId="{46B54D88-3BF0-4C75-8AE0-358493CC0DA5}">
      <dgm:prSet phldrT="[Text]" custT="1"/>
      <dgm:spPr>
        <a:gradFill rotWithShape="0">
          <a:gsLst>
            <a:gs pos="0">
              <a:schemeClr val="accent2">
                <a:hueOff val="0"/>
                <a:satOff val="0"/>
                <a:lumOff val="0"/>
                <a:satMod val="103000"/>
                <a:lumMod val="102000"/>
                <a:tint val="94000"/>
                <a:alpha val="3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a:ln>
          <a:noFill/>
        </a:ln>
      </dgm:spPr>
      <dgm:t>
        <a:bodyPr/>
        <a:lstStyle/>
        <a:p>
          <a:r>
            <a:rPr lang="en-US" sz="1600" b="1" dirty="0" smtClean="0">
              <a:solidFill>
                <a:schemeClr val="bg1"/>
              </a:solidFill>
              <a:effectLst>
                <a:glow rad="101600">
                  <a:schemeClr val="tx1">
                    <a:alpha val="60000"/>
                  </a:schemeClr>
                </a:glow>
                <a:outerShdw blurRad="38100" dist="38100" dir="2700000" algn="tl">
                  <a:srgbClr val="000000">
                    <a:alpha val="43137"/>
                  </a:srgbClr>
                </a:outerShdw>
              </a:effectLst>
            </a:rPr>
            <a:t>Headed by the Deputy Prime Minister</a:t>
          </a:r>
          <a:endParaRPr lang="en-MY" sz="1600" b="1" dirty="0">
            <a:solidFill>
              <a:schemeClr val="bg1"/>
            </a:solidFill>
            <a:effectLst>
              <a:glow rad="101600">
                <a:schemeClr val="tx1">
                  <a:alpha val="60000"/>
                </a:schemeClr>
              </a:glow>
              <a:outerShdw blurRad="38100" dist="38100" dir="2700000" algn="tl">
                <a:srgbClr val="000000">
                  <a:alpha val="43137"/>
                </a:srgbClr>
              </a:outerShdw>
            </a:effectLst>
          </a:endParaRPr>
        </a:p>
      </dgm:t>
    </dgm:pt>
    <dgm:pt modelId="{767971FC-C81F-45C1-9CE7-D5A99DC28CA6}">
      <dgm:prSet phldrT="[Text]" custT="1"/>
      <dgm:spPr>
        <a:gradFill rotWithShape="0">
          <a:gsLst>
            <a:gs pos="0">
              <a:schemeClr val="accent2">
                <a:hueOff val="0"/>
                <a:satOff val="0"/>
                <a:lumOff val="0"/>
                <a:satMod val="103000"/>
                <a:lumMod val="102000"/>
                <a:tint val="94000"/>
                <a:alpha val="3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a:ln>
          <a:noFill/>
        </a:ln>
      </dgm:spPr>
      <dgm:t>
        <a:bodyPr/>
        <a:lstStyle/>
        <a:p>
          <a:r>
            <a:rPr lang="en-MY" sz="1800" b="1" dirty="0" smtClean="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rPr>
            <a:t>Central Disaster Management Committee </a:t>
          </a:r>
          <a:endParaRPr lang="en-MY" sz="1800" b="1" dirty="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endParaRPr>
        </a:p>
      </dgm:t>
    </dgm:pt>
    <dgm:pt modelId="{5B04331D-3912-46AA-A430-7BAEDF7CEFE2}" type="sibTrans" cxnId="{3D603B1A-D513-4890-A367-55FE4621B38E}">
      <dgm:prSet/>
      <dgm:spPr/>
      <dgm:t>
        <a:bodyPr/>
        <a:lstStyle/>
        <a:p>
          <a:endParaRPr lang="en-MY" sz="2000"/>
        </a:p>
      </dgm:t>
    </dgm:pt>
    <dgm:pt modelId="{2389AEED-1CB5-4301-9A7C-889893084113}" type="parTrans" cxnId="{3D603B1A-D513-4890-A367-55FE4621B38E}">
      <dgm:prSet/>
      <dgm:spPr/>
      <dgm:t>
        <a:bodyPr/>
        <a:lstStyle/>
        <a:p>
          <a:endParaRPr lang="en-MY" sz="2000"/>
        </a:p>
      </dgm:t>
    </dgm:pt>
    <dgm:pt modelId="{033402E0-6FB9-4AF0-97BB-B21E519BE442}" type="sibTrans" cxnId="{C02DBA40-E9E7-479C-8540-4849EDD3BAF2}">
      <dgm:prSet/>
      <dgm:spPr/>
      <dgm:t>
        <a:bodyPr/>
        <a:lstStyle/>
        <a:p>
          <a:endParaRPr lang="en-MY" sz="2000"/>
        </a:p>
      </dgm:t>
    </dgm:pt>
    <dgm:pt modelId="{8E594821-8456-400B-98B1-7D7094E48A8E}" type="parTrans" cxnId="{C02DBA40-E9E7-479C-8540-4849EDD3BAF2}">
      <dgm:prSet/>
      <dgm:spPr/>
      <dgm:t>
        <a:bodyPr/>
        <a:lstStyle/>
        <a:p>
          <a:endParaRPr lang="en-MY" sz="2000"/>
        </a:p>
      </dgm:t>
    </dgm:pt>
    <dgm:pt modelId="{88516EA4-4D42-4A7F-9D57-C40B50922E05}">
      <dgm:prSet phldrT="[Text]" custT="1"/>
      <dgm:spPr>
        <a:gradFill rotWithShape="0">
          <a:gsLst>
            <a:gs pos="0">
              <a:schemeClr val="accent2">
                <a:hueOff val="0"/>
                <a:satOff val="0"/>
                <a:lumOff val="0"/>
                <a:satMod val="103000"/>
                <a:lumMod val="102000"/>
                <a:tint val="94000"/>
                <a:alpha val="3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a:ln>
          <a:noFill/>
        </a:ln>
      </dgm:spPr>
      <dgm:t>
        <a:bodyPr/>
        <a:lstStyle/>
        <a:p>
          <a:r>
            <a:rPr lang="en-US" sz="1600" b="1" dirty="0" smtClean="0">
              <a:solidFill>
                <a:schemeClr val="tx1"/>
              </a:solidFill>
              <a:effectLst>
                <a:outerShdw blurRad="38100" dist="38100" dir="2700000" algn="tl">
                  <a:srgbClr val="000000">
                    <a:alpha val="43137"/>
                  </a:srgbClr>
                </a:outerShdw>
              </a:effectLst>
            </a:rPr>
            <a:t>Determining the national disaster management policy, asset, financial and human resources</a:t>
          </a:r>
          <a:endParaRPr lang="en-MY" sz="1600" b="1" dirty="0">
            <a:solidFill>
              <a:schemeClr val="bg1"/>
            </a:solidFill>
            <a:effectLst>
              <a:glow rad="101600">
                <a:schemeClr val="tx1">
                  <a:alpha val="60000"/>
                </a:schemeClr>
              </a:glow>
              <a:outerShdw blurRad="38100" dist="38100" dir="2700000" algn="tl">
                <a:srgbClr val="000000">
                  <a:alpha val="43137"/>
                </a:srgbClr>
              </a:outerShdw>
            </a:effectLst>
          </a:endParaRPr>
        </a:p>
      </dgm:t>
    </dgm:pt>
    <dgm:pt modelId="{34C231E4-87C0-4687-B441-5F8C2CF7AB7D}" type="parTrans" cxnId="{82D42436-967A-45E0-B719-459D17495B11}">
      <dgm:prSet/>
      <dgm:spPr/>
      <dgm:t>
        <a:bodyPr/>
        <a:lstStyle/>
        <a:p>
          <a:endParaRPr lang="en-US"/>
        </a:p>
      </dgm:t>
    </dgm:pt>
    <dgm:pt modelId="{137C4A24-E7C0-40E3-8579-D29A30352C0A}" type="sibTrans" cxnId="{82D42436-967A-45E0-B719-459D17495B11}">
      <dgm:prSet/>
      <dgm:spPr/>
      <dgm:t>
        <a:bodyPr/>
        <a:lstStyle/>
        <a:p>
          <a:endParaRPr lang="en-US"/>
        </a:p>
      </dgm:t>
    </dgm:pt>
    <dgm:pt modelId="{ABA1B561-2D48-4A32-A8B7-C393028A3A92}" type="pres">
      <dgm:prSet presAssocID="{E8C8487C-1036-40D5-AD83-D6C00858D572}" presName="linear" presStyleCnt="0">
        <dgm:presLayoutVars>
          <dgm:dir/>
          <dgm:resizeHandles val="exact"/>
        </dgm:presLayoutVars>
      </dgm:prSet>
      <dgm:spPr/>
      <dgm:t>
        <a:bodyPr/>
        <a:lstStyle/>
        <a:p>
          <a:endParaRPr lang="en-MY"/>
        </a:p>
      </dgm:t>
    </dgm:pt>
    <dgm:pt modelId="{065F2200-8AD8-4A02-A8B1-A82EE5E79927}" type="pres">
      <dgm:prSet presAssocID="{767971FC-C81F-45C1-9CE7-D5A99DC28CA6}" presName="comp" presStyleCnt="0"/>
      <dgm:spPr/>
    </dgm:pt>
    <dgm:pt modelId="{F3340E7F-7638-4C18-B93B-07D17B6C9483}" type="pres">
      <dgm:prSet presAssocID="{767971FC-C81F-45C1-9CE7-D5A99DC28CA6}" presName="box" presStyleLbl="node1" presStyleIdx="0" presStyleCnt="3" custScaleY="70599"/>
      <dgm:spPr/>
      <dgm:t>
        <a:bodyPr/>
        <a:lstStyle/>
        <a:p>
          <a:endParaRPr lang="en-MY"/>
        </a:p>
      </dgm:t>
    </dgm:pt>
    <dgm:pt modelId="{12ADD94D-7DBD-4334-8933-C0AF91F294BB}" type="pres">
      <dgm:prSet presAssocID="{767971FC-C81F-45C1-9CE7-D5A99DC28CA6}" presName="img" presStyleLbl="fgImgPlace1" presStyleIdx="0" presStyleCnt="3" custScaleX="77456" custScaleY="84370" custLinFactNeighborY="2781"/>
      <dgm:spPr>
        <a:blipFill rotWithShape="0">
          <a:blip xmlns:r="http://schemas.openxmlformats.org/officeDocument/2006/relationships" r:embed="rId1"/>
          <a:stretch>
            <a:fillRect/>
          </a:stretch>
        </a:blipFill>
      </dgm:spPr>
      <dgm:t>
        <a:bodyPr/>
        <a:lstStyle/>
        <a:p>
          <a:endParaRPr lang="en-US"/>
        </a:p>
      </dgm:t>
    </dgm:pt>
    <dgm:pt modelId="{CEE726F1-443D-4375-A7C0-955191F0B743}" type="pres">
      <dgm:prSet presAssocID="{767971FC-C81F-45C1-9CE7-D5A99DC28CA6}" presName="text" presStyleLbl="node1" presStyleIdx="0" presStyleCnt="3">
        <dgm:presLayoutVars>
          <dgm:bulletEnabled val="1"/>
        </dgm:presLayoutVars>
      </dgm:prSet>
      <dgm:spPr/>
      <dgm:t>
        <a:bodyPr/>
        <a:lstStyle/>
        <a:p>
          <a:endParaRPr lang="en-MY"/>
        </a:p>
      </dgm:t>
    </dgm:pt>
    <dgm:pt modelId="{2E7327BB-187C-4EE7-B9A3-1C76994E1B2C}" type="pres">
      <dgm:prSet presAssocID="{5B04331D-3912-46AA-A430-7BAEDF7CEFE2}" presName="spacer" presStyleCnt="0"/>
      <dgm:spPr/>
    </dgm:pt>
    <dgm:pt modelId="{D28989AD-E609-4AE3-A561-EF76721FDB53}" type="pres">
      <dgm:prSet presAssocID="{3C095878-20C4-4194-B0C7-A5257B630ABB}" presName="comp" presStyleCnt="0"/>
      <dgm:spPr/>
    </dgm:pt>
    <dgm:pt modelId="{001A8310-80D3-48C7-B19D-5C128128EEDC}" type="pres">
      <dgm:prSet presAssocID="{3C095878-20C4-4194-B0C7-A5257B630ABB}" presName="box" presStyleLbl="node1" presStyleIdx="1" presStyleCnt="3" custScaleY="74731" custLinFactNeighborY="-5318"/>
      <dgm:spPr/>
      <dgm:t>
        <a:bodyPr/>
        <a:lstStyle/>
        <a:p>
          <a:endParaRPr lang="en-MY"/>
        </a:p>
      </dgm:t>
    </dgm:pt>
    <dgm:pt modelId="{485236F0-A8BC-4C72-9814-EE6435034C5F}" type="pres">
      <dgm:prSet presAssocID="{3C095878-20C4-4194-B0C7-A5257B630ABB}" presName="img" presStyleLbl="fgImgPlace1" presStyleIdx="1" presStyleCnt="3" custScaleX="74797" custScaleY="84217" custLinFactNeighborX="-2748" custLinFactNeighborY="-1848"/>
      <dgm:spPr>
        <a:blipFill rotWithShape="0">
          <a:blip xmlns:r="http://schemas.openxmlformats.org/officeDocument/2006/relationships" r:embed="rId2"/>
          <a:stretch>
            <a:fillRect/>
          </a:stretch>
        </a:blipFill>
      </dgm:spPr>
      <dgm:t>
        <a:bodyPr/>
        <a:lstStyle/>
        <a:p>
          <a:endParaRPr lang="en-US"/>
        </a:p>
      </dgm:t>
    </dgm:pt>
    <dgm:pt modelId="{1F5A3FE0-0892-448A-AABC-2D3AC384C537}" type="pres">
      <dgm:prSet presAssocID="{3C095878-20C4-4194-B0C7-A5257B630ABB}" presName="text" presStyleLbl="node1" presStyleIdx="1" presStyleCnt="3">
        <dgm:presLayoutVars>
          <dgm:bulletEnabled val="1"/>
        </dgm:presLayoutVars>
      </dgm:prSet>
      <dgm:spPr/>
      <dgm:t>
        <a:bodyPr/>
        <a:lstStyle/>
        <a:p>
          <a:endParaRPr lang="en-MY"/>
        </a:p>
      </dgm:t>
    </dgm:pt>
    <dgm:pt modelId="{70F623EB-4303-41B5-9F01-F0E5D4BE4860}" type="pres">
      <dgm:prSet presAssocID="{1D89555D-AFFE-4F2E-B14D-35F2AF86F51D}" presName="spacer" presStyleCnt="0"/>
      <dgm:spPr/>
    </dgm:pt>
    <dgm:pt modelId="{986D5F53-0A3F-45EC-8828-0770A3119D22}" type="pres">
      <dgm:prSet presAssocID="{C8C300F9-BC1E-4BB4-B80C-B13367A9BD0C}" presName="comp" presStyleCnt="0"/>
      <dgm:spPr/>
    </dgm:pt>
    <dgm:pt modelId="{159188A1-51C7-4616-AC50-605639894814}" type="pres">
      <dgm:prSet presAssocID="{C8C300F9-BC1E-4BB4-B80C-B13367A9BD0C}" presName="box" presStyleLbl="node1" presStyleIdx="2" presStyleCnt="3" custScaleY="73334" custLinFactNeighborY="-9383"/>
      <dgm:spPr/>
      <dgm:t>
        <a:bodyPr/>
        <a:lstStyle/>
        <a:p>
          <a:endParaRPr lang="en-MY"/>
        </a:p>
      </dgm:t>
    </dgm:pt>
    <dgm:pt modelId="{50412408-EEB6-4841-9635-5FEF21EA6D39}" type="pres">
      <dgm:prSet presAssocID="{C8C300F9-BC1E-4BB4-B80C-B13367A9BD0C}" presName="img" presStyleLbl="fgImgPlace1" presStyleIdx="2" presStyleCnt="3" custScaleX="71633" custScaleY="81919" custLinFactNeighborY="-7658"/>
      <dgm:spPr>
        <a:blipFill rotWithShape="0">
          <a:blip xmlns:r="http://schemas.openxmlformats.org/officeDocument/2006/relationships" r:embed="rId3"/>
          <a:stretch>
            <a:fillRect/>
          </a:stretch>
        </a:blipFill>
      </dgm:spPr>
      <dgm:t>
        <a:bodyPr/>
        <a:lstStyle/>
        <a:p>
          <a:endParaRPr lang="en-US"/>
        </a:p>
      </dgm:t>
    </dgm:pt>
    <dgm:pt modelId="{2320D3E5-C303-4A38-845D-87FBEF5C9D8A}" type="pres">
      <dgm:prSet presAssocID="{C8C300F9-BC1E-4BB4-B80C-B13367A9BD0C}" presName="text" presStyleLbl="node1" presStyleIdx="2" presStyleCnt="3">
        <dgm:presLayoutVars>
          <dgm:bulletEnabled val="1"/>
        </dgm:presLayoutVars>
      </dgm:prSet>
      <dgm:spPr/>
      <dgm:t>
        <a:bodyPr/>
        <a:lstStyle/>
        <a:p>
          <a:endParaRPr lang="en-MY"/>
        </a:p>
      </dgm:t>
    </dgm:pt>
  </dgm:ptLst>
  <dgm:cxnLst>
    <dgm:cxn modelId="{A357462A-D699-4E49-A314-4D21A179443B}" type="presOf" srcId="{767971FC-C81F-45C1-9CE7-D5A99DC28CA6}" destId="{CEE726F1-443D-4375-A7C0-955191F0B743}" srcOrd="1" destOrd="0" presId="urn:microsoft.com/office/officeart/2005/8/layout/vList4#1"/>
    <dgm:cxn modelId="{91E7A172-B13F-4D0D-A1E0-9E86E1E1BAA4}" type="presOf" srcId="{767971FC-C81F-45C1-9CE7-D5A99DC28CA6}" destId="{F3340E7F-7638-4C18-B93B-07D17B6C9483}" srcOrd="0" destOrd="0" presId="urn:microsoft.com/office/officeart/2005/8/layout/vList4#1"/>
    <dgm:cxn modelId="{82D42436-967A-45E0-B719-459D17495B11}" srcId="{767971FC-C81F-45C1-9CE7-D5A99DC28CA6}" destId="{88516EA4-4D42-4A7F-9D57-C40B50922E05}" srcOrd="1" destOrd="0" parTransId="{34C231E4-87C0-4687-B441-5F8C2CF7AB7D}" sibTransId="{137C4A24-E7C0-40E3-8579-D29A30352C0A}"/>
    <dgm:cxn modelId="{613EC756-AD10-4C73-B89E-9F0369B6B7B3}" srcId="{3C095878-20C4-4194-B0C7-A5257B630ABB}" destId="{D6384509-A70F-4959-BBB4-6BB10098B064}" srcOrd="1" destOrd="0" parTransId="{78214760-6E4D-415A-B75E-0F96EE6B08CB}" sibTransId="{3EB95EE0-D2C0-4A8C-ABC2-27B627A50C7C}"/>
    <dgm:cxn modelId="{18915E0A-3424-4F51-B6C7-4B008432BCD9}" srcId="{C8C300F9-BC1E-4BB4-B80C-B13367A9BD0C}" destId="{1F882728-EFA9-4426-8569-128A627A4196}" srcOrd="0" destOrd="0" parTransId="{CC1BEFF2-36A1-4A80-89C7-A39CA59BB935}" sibTransId="{F23BA64A-17D5-42D1-BF67-3E73F4818EDF}"/>
    <dgm:cxn modelId="{D79AE886-EAC5-4BA7-95CB-590727B82626}" srcId="{E8C8487C-1036-40D5-AD83-D6C00858D572}" destId="{C8C300F9-BC1E-4BB4-B80C-B13367A9BD0C}" srcOrd="2" destOrd="0" parTransId="{C7E80D20-0770-4FFC-A645-E6EC81D757B9}" sibTransId="{AFB2C45E-32B9-4AD8-B4F4-DDF340EF51EB}"/>
    <dgm:cxn modelId="{C02DBA40-E9E7-479C-8540-4849EDD3BAF2}" srcId="{767971FC-C81F-45C1-9CE7-D5A99DC28CA6}" destId="{46B54D88-3BF0-4C75-8AE0-358493CC0DA5}" srcOrd="0" destOrd="0" parTransId="{8E594821-8456-400B-98B1-7D7094E48A8E}" sibTransId="{033402E0-6FB9-4AF0-97BB-B21E519BE442}"/>
    <dgm:cxn modelId="{ACECDADF-62A9-4A4C-98AB-CE116478758B}" type="presOf" srcId="{46613A7F-334F-4C15-9523-37E072FB7914}" destId="{159188A1-51C7-4616-AC50-605639894814}" srcOrd="0" destOrd="2" presId="urn:microsoft.com/office/officeart/2005/8/layout/vList4#1"/>
    <dgm:cxn modelId="{C4B45325-CB56-41FE-91B2-D44CDC9C65E3}" type="presOf" srcId="{46B54D88-3BF0-4C75-8AE0-358493CC0DA5}" destId="{CEE726F1-443D-4375-A7C0-955191F0B743}" srcOrd="1" destOrd="1" presId="urn:microsoft.com/office/officeart/2005/8/layout/vList4#1"/>
    <dgm:cxn modelId="{1C5CB0C3-64B4-4202-9EB8-4A5CA41135C1}" type="presOf" srcId="{46B54D88-3BF0-4C75-8AE0-358493CC0DA5}" destId="{F3340E7F-7638-4C18-B93B-07D17B6C9483}" srcOrd="0" destOrd="1" presId="urn:microsoft.com/office/officeart/2005/8/layout/vList4#1"/>
    <dgm:cxn modelId="{EB8219DF-05BC-43FC-961A-FDFAF5ECBEA6}" type="presOf" srcId="{D6384509-A70F-4959-BBB4-6BB10098B064}" destId="{001A8310-80D3-48C7-B19D-5C128128EEDC}" srcOrd="0" destOrd="2" presId="urn:microsoft.com/office/officeart/2005/8/layout/vList4#1"/>
    <dgm:cxn modelId="{6AC6173C-4E3E-4410-80EF-45723852611D}" type="presOf" srcId="{1F882728-EFA9-4426-8569-128A627A4196}" destId="{159188A1-51C7-4616-AC50-605639894814}" srcOrd="0" destOrd="1" presId="urn:microsoft.com/office/officeart/2005/8/layout/vList4#1"/>
    <dgm:cxn modelId="{0D4DD52C-5282-4B54-BEBF-6CEA27B9A94A}" type="presOf" srcId="{1F882728-EFA9-4426-8569-128A627A4196}" destId="{2320D3E5-C303-4A38-845D-87FBEF5C9D8A}" srcOrd="1" destOrd="1" presId="urn:microsoft.com/office/officeart/2005/8/layout/vList4#1"/>
    <dgm:cxn modelId="{86681367-7145-4A91-96C8-A6C26D94B8C7}" type="presOf" srcId="{3C095878-20C4-4194-B0C7-A5257B630ABB}" destId="{001A8310-80D3-48C7-B19D-5C128128EEDC}" srcOrd="0" destOrd="0" presId="urn:microsoft.com/office/officeart/2005/8/layout/vList4#1"/>
    <dgm:cxn modelId="{8F31CC8A-3EF7-43D6-B16E-E1F6B6559B4B}" type="presOf" srcId="{88516EA4-4D42-4A7F-9D57-C40B50922E05}" destId="{CEE726F1-443D-4375-A7C0-955191F0B743}" srcOrd="1" destOrd="2" presId="urn:microsoft.com/office/officeart/2005/8/layout/vList4#1"/>
    <dgm:cxn modelId="{3D603B1A-D513-4890-A367-55FE4621B38E}" srcId="{E8C8487C-1036-40D5-AD83-D6C00858D572}" destId="{767971FC-C81F-45C1-9CE7-D5A99DC28CA6}" srcOrd="0" destOrd="0" parTransId="{2389AEED-1CB5-4301-9A7C-889893084113}" sibTransId="{5B04331D-3912-46AA-A430-7BAEDF7CEFE2}"/>
    <dgm:cxn modelId="{4EBEE45C-055B-470A-8129-E08F2D7A28A9}" srcId="{E8C8487C-1036-40D5-AD83-D6C00858D572}" destId="{3C095878-20C4-4194-B0C7-A5257B630ABB}" srcOrd="1" destOrd="0" parTransId="{77788CF2-1BDA-4389-8A82-9BD975352482}" sibTransId="{1D89555D-AFFE-4F2E-B14D-35F2AF86F51D}"/>
    <dgm:cxn modelId="{22AD1C0F-A523-424B-8652-95171E9CB73A}" type="presOf" srcId="{C8C300F9-BC1E-4BB4-B80C-B13367A9BD0C}" destId="{2320D3E5-C303-4A38-845D-87FBEF5C9D8A}" srcOrd="1" destOrd="0" presId="urn:microsoft.com/office/officeart/2005/8/layout/vList4#1"/>
    <dgm:cxn modelId="{5E6B3AB3-67B1-46BE-81C8-0D84D8DC2A78}" type="presOf" srcId="{3C095878-20C4-4194-B0C7-A5257B630ABB}" destId="{1F5A3FE0-0892-448A-AABC-2D3AC384C537}" srcOrd="1" destOrd="0" presId="urn:microsoft.com/office/officeart/2005/8/layout/vList4#1"/>
    <dgm:cxn modelId="{BEDABD7B-0FF2-484C-8D3A-3855FCCB52F9}" srcId="{3C095878-20C4-4194-B0C7-A5257B630ABB}" destId="{55E694B3-C8CF-4759-8C73-A46F7FC23A1B}" srcOrd="0" destOrd="0" parTransId="{4F74CE6A-40E6-4D01-8CFC-37851AB97675}" sibTransId="{90881EFD-9A8B-4811-B871-8611AFA49C60}"/>
    <dgm:cxn modelId="{E2703F34-82FF-4630-8BA3-9C28658F356F}" type="presOf" srcId="{55E694B3-C8CF-4759-8C73-A46F7FC23A1B}" destId="{001A8310-80D3-48C7-B19D-5C128128EEDC}" srcOrd="0" destOrd="1" presId="urn:microsoft.com/office/officeart/2005/8/layout/vList4#1"/>
    <dgm:cxn modelId="{777FE78E-B452-4D6D-8ED7-18F52AFF88D5}" type="presOf" srcId="{55E694B3-C8CF-4759-8C73-A46F7FC23A1B}" destId="{1F5A3FE0-0892-448A-AABC-2D3AC384C537}" srcOrd="1" destOrd="1" presId="urn:microsoft.com/office/officeart/2005/8/layout/vList4#1"/>
    <dgm:cxn modelId="{0AF94325-C2B7-4218-9F97-FF10E8DBCEC9}" type="presOf" srcId="{C8C300F9-BC1E-4BB4-B80C-B13367A9BD0C}" destId="{159188A1-51C7-4616-AC50-605639894814}" srcOrd="0" destOrd="0" presId="urn:microsoft.com/office/officeart/2005/8/layout/vList4#1"/>
    <dgm:cxn modelId="{1BC3A9DF-9023-42E2-B3C8-69880A9ACBC5}" type="presOf" srcId="{D6384509-A70F-4959-BBB4-6BB10098B064}" destId="{1F5A3FE0-0892-448A-AABC-2D3AC384C537}" srcOrd="1" destOrd="2" presId="urn:microsoft.com/office/officeart/2005/8/layout/vList4#1"/>
    <dgm:cxn modelId="{1EAAA3A8-BDE7-4612-BCF1-F5E95C30185C}" type="presOf" srcId="{88516EA4-4D42-4A7F-9D57-C40B50922E05}" destId="{F3340E7F-7638-4C18-B93B-07D17B6C9483}" srcOrd="0" destOrd="2" presId="urn:microsoft.com/office/officeart/2005/8/layout/vList4#1"/>
    <dgm:cxn modelId="{A0C6ED71-1496-47BC-8CEC-9E70D4265100}" srcId="{C8C300F9-BC1E-4BB4-B80C-B13367A9BD0C}" destId="{46613A7F-334F-4C15-9523-37E072FB7914}" srcOrd="1" destOrd="0" parTransId="{EB90E8AE-601E-44E4-AA70-1B80D4854BB2}" sibTransId="{14189037-02B9-443B-BE11-A64F3E13760E}"/>
    <dgm:cxn modelId="{872F566A-8F1D-4A91-AB25-B2E5595B05EC}" type="presOf" srcId="{46613A7F-334F-4C15-9523-37E072FB7914}" destId="{2320D3E5-C303-4A38-845D-87FBEF5C9D8A}" srcOrd="1" destOrd="2" presId="urn:microsoft.com/office/officeart/2005/8/layout/vList4#1"/>
    <dgm:cxn modelId="{5120A253-B8C7-4DED-B3A8-8F272E5F97A0}" type="presOf" srcId="{E8C8487C-1036-40D5-AD83-D6C00858D572}" destId="{ABA1B561-2D48-4A32-A8B7-C393028A3A92}" srcOrd="0" destOrd="0" presId="urn:microsoft.com/office/officeart/2005/8/layout/vList4#1"/>
    <dgm:cxn modelId="{A1EE9B8F-5085-4BAC-8D93-2888D18D998E}" type="presParOf" srcId="{ABA1B561-2D48-4A32-A8B7-C393028A3A92}" destId="{065F2200-8AD8-4A02-A8B1-A82EE5E79927}" srcOrd="0" destOrd="0" presId="urn:microsoft.com/office/officeart/2005/8/layout/vList4#1"/>
    <dgm:cxn modelId="{633DDC6A-E5B8-4AD2-A239-1129A1C60BE3}" type="presParOf" srcId="{065F2200-8AD8-4A02-A8B1-A82EE5E79927}" destId="{F3340E7F-7638-4C18-B93B-07D17B6C9483}" srcOrd="0" destOrd="0" presId="urn:microsoft.com/office/officeart/2005/8/layout/vList4#1"/>
    <dgm:cxn modelId="{2C5369D3-5697-4FA8-90DC-CCB9AD7008DA}" type="presParOf" srcId="{065F2200-8AD8-4A02-A8B1-A82EE5E79927}" destId="{12ADD94D-7DBD-4334-8933-C0AF91F294BB}" srcOrd="1" destOrd="0" presId="urn:microsoft.com/office/officeart/2005/8/layout/vList4#1"/>
    <dgm:cxn modelId="{96B26C7E-DFCF-44FE-8A1F-CD8F56D4DB27}" type="presParOf" srcId="{065F2200-8AD8-4A02-A8B1-A82EE5E79927}" destId="{CEE726F1-443D-4375-A7C0-955191F0B743}" srcOrd="2" destOrd="0" presId="urn:microsoft.com/office/officeart/2005/8/layout/vList4#1"/>
    <dgm:cxn modelId="{4E4372D7-5F04-4963-AB2B-CAC16D932A81}" type="presParOf" srcId="{ABA1B561-2D48-4A32-A8B7-C393028A3A92}" destId="{2E7327BB-187C-4EE7-B9A3-1C76994E1B2C}" srcOrd="1" destOrd="0" presId="urn:microsoft.com/office/officeart/2005/8/layout/vList4#1"/>
    <dgm:cxn modelId="{1D5FAD01-C975-4BDD-A477-FDEC86B20C8A}" type="presParOf" srcId="{ABA1B561-2D48-4A32-A8B7-C393028A3A92}" destId="{D28989AD-E609-4AE3-A561-EF76721FDB53}" srcOrd="2" destOrd="0" presId="urn:microsoft.com/office/officeart/2005/8/layout/vList4#1"/>
    <dgm:cxn modelId="{705221EF-7808-4C6F-96DA-F56D7D4F192E}" type="presParOf" srcId="{D28989AD-E609-4AE3-A561-EF76721FDB53}" destId="{001A8310-80D3-48C7-B19D-5C128128EEDC}" srcOrd="0" destOrd="0" presId="urn:microsoft.com/office/officeart/2005/8/layout/vList4#1"/>
    <dgm:cxn modelId="{CE3024BA-71EC-4934-866A-12755F56A3D6}" type="presParOf" srcId="{D28989AD-E609-4AE3-A561-EF76721FDB53}" destId="{485236F0-A8BC-4C72-9814-EE6435034C5F}" srcOrd="1" destOrd="0" presId="urn:microsoft.com/office/officeart/2005/8/layout/vList4#1"/>
    <dgm:cxn modelId="{AEC06823-E774-4792-866F-B81FEBE8D5DC}" type="presParOf" srcId="{D28989AD-E609-4AE3-A561-EF76721FDB53}" destId="{1F5A3FE0-0892-448A-AABC-2D3AC384C537}" srcOrd="2" destOrd="0" presId="urn:microsoft.com/office/officeart/2005/8/layout/vList4#1"/>
    <dgm:cxn modelId="{467B1E7B-DDBA-4951-82A0-7F3BFA89C211}" type="presParOf" srcId="{ABA1B561-2D48-4A32-A8B7-C393028A3A92}" destId="{70F623EB-4303-41B5-9F01-F0E5D4BE4860}" srcOrd="3" destOrd="0" presId="urn:microsoft.com/office/officeart/2005/8/layout/vList4#1"/>
    <dgm:cxn modelId="{40474BFD-36DA-4CA7-BD8D-59421E347A73}" type="presParOf" srcId="{ABA1B561-2D48-4A32-A8B7-C393028A3A92}" destId="{986D5F53-0A3F-45EC-8828-0770A3119D22}" srcOrd="4" destOrd="0" presId="urn:microsoft.com/office/officeart/2005/8/layout/vList4#1"/>
    <dgm:cxn modelId="{66E78D4D-4F68-44CE-8209-63710709D116}" type="presParOf" srcId="{986D5F53-0A3F-45EC-8828-0770A3119D22}" destId="{159188A1-51C7-4616-AC50-605639894814}" srcOrd="0" destOrd="0" presId="urn:microsoft.com/office/officeart/2005/8/layout/vList4#1"/>
    <dgm:cxn modelId="{B77A8256-3F8B-464A-B1BE-901FADE16786}" type="presParOf" srcId="{986D5F53-0A3F-45EC-8828-0770A3119D22}" destId="{50412408-EEB6-4841-9635-5FEF21EA6D39}" srcOrd="1" destOrd="0" presId="urn:microsoft.com/office/officeart/2005/8/layout/vList4#1"/>
    <dgm:cxn modelId="{8A3CC6EF-147B-4636-9E42-8168FB70C9E9}" type="presParOf" srcId="{986D5F53-0A3F-45EC-8828-0770A3119D22}" destId="{2320D3E5-C303-4A38-845D-87FBEF5C9D8A}"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40E7F-7638-4C18-B93B-07D17B6C9483}">
      <dsp:nvSpPr>
        <dsp:cNvPr id="0" name=""/>
        <dsp:cNvSpPr/>
      </dsp:nvSpPr>
      <dsp:spPr>
        <a:xfrm>
          <a:off x="0" y="0"/>
          <a:ext cx="8077200" cy="1262114"/>
        </a:xfrm>
        <a:prstGeom prst="roundRect">
          <a:avLst>
            <a:gd name="adj" fmla="val 10000"/>
          </a:avLst>
        </a:prstGeom>
        <a:gradFill rotWithShape="0">
          <a:gsLst>
            <a:gs pos="0">
              <a:schemeClr val="accent2">
                <a:hueOff val="0"/>
                <a:satOff val="0"/>
                <a:lumOff val="0"/>
                <a:satMod val="103000"/>
                <a:lumMod val="102000"/>
                <a:tint val="94000"/>
                <a:alpha val="3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MY" sz="1800" b="1" kern="1200" dirty="0" smtClean="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rPr>
            <a:t>Central Disaster Management Committee </a:t>
          </a:r>
          <a:endParaRPr lang="en-MY" sz="1800" b="1" kern="1200" dirty="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endParaRPr>
        </a:p>
        <a:p>
          <a:pPr marL="171450" lvl="1" indent="-171450" algn="l" defTabSz="711200">
            <a:lnSpc>
              <a:spcPct val="90000"/>
            </a:lnSpc>
            <a:spcBef>
              <a:spcPct val="0"/>
            </a:spcBef>
            <a:spcAft>
              <a:spcPct val="15000"/>
            </a:spcAft>
            <a:buChar char="••"/>
          </a:pPr>
          <a:r>
            <a:rPr lang="en-US" sz="1600" b="1" kern="1200" dirty="0" smtClean="0">
              <a:solidFill>
                <a:schemeClr val="bg1"/>
              </a:solidFill>
              <a:effectLst>
                <a:glow rad="101600">
                  <a:schemeClr val="tx1">
                    <a:alpha val="60000"/>
                  </a:schemeClr>
                </a:glow>
                <a:outerShdw blurRad="38100" dist="38100" dir="2700000" algn="tl">
                  <a:srgbClr val="000000">
                    <a:alpha val="43137"/>
                  </a:srgbClr>
                </a:outerShdw>
              </a:effectLst>
            </a:rPr>
            <a:t>Headed by the Deputy Prime Minister</a:t>
          </a:r>
          <a:endParaRPr lang="en-MY" sz="1600" b="1" kern="1200" dirty="0">
            <a:solidFill>
              <a:schemeClr val="bg1"/>
            </a:solidFill>
            <a:effectLst>
              <a:glow rad="101600">
                <a:schemeClr val="tx1">
                  <a:alpha val="60000"/>
                </a:schemeClr>
              </a:glow>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b="1" kern="1200" dirty="0" smtClean="0">
              <a:solidFill>
                <a:schemeClr val="tx1"/>
              </a:solidFill>
              <a:effectLst>
                <a:outerShdw blurRad="38100" dist="38100" dir="2700000" algn="tl">
                  <a:srgbClr val="000000">
                    <a:alpha val="43137"/>
                  </a:srgbClr>
                </a:outerShdw>
              </a:effectLst>
            </a:rPr>
            <a:t>Determining the national disaster management policy, asset, financial and human resources</a:t>
          </a:r>
          <a:endParaRPr lang="en-MY" sz="1600" b="1" kern="1200" dirty="0">
            <a:solidFill>
              <a:schemeClr val="bg1"/>
            </a:solidFill>
            <a:effectLst>
              <a:glow rad="101600">
                <a:schemeClr val="tx1">
                  <a:alpha val="60000"/>
                </a:schemeClr>
              </a:glow>
              <a:outerShdw blurRad="38100" dist="38100" dir="2700000" algn="tl">
                <a:srgbClr val="000000">
                  <a:alpha val="43137"/>
                </a:srgbClr>
              </a:outerShdw>
            </a:effectLst>
          </a:endParaRPr>
        </a:p>
      </dsp:txBody>
      <dsp:txXfrm>
        <a:off x="1794212" y="0"/>
        <a:ext cx="6282987" cy="1262114"/>
      </dsp:txXfrm>
    </dsp:sp>
    <dsp:sp modelId="{12ADD94D-7DBD-4334-8933-C0AF91F294BB}">
      <dsp:nvSpPr>
        <dsp:cNvPr id="0" name=""/>
        <dsp:cNvSpPr/>
      </dsp:nvSpPr>
      <dsp:spPr>
        <a:xfrm>
          <a:off x="360864" y="67509"/>
          <a:ext cx="1251255" cy="1206641"/>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1A8310-80D3-48C7-B19D-5C128128EEDC}">
      <dsp:nvSpPr>
        <dsp:cNvPr id="0" name=""/>
        <dsp:cNvSpPr/>
      </dsp:nvSpPr>
      <dsp:spPr>
        <a:xfrm>
          <a:off x="0" y="1345816"/>
          <a:ext cx="8077200" cy="1335983"/>
        </a:xfrm>
        <a:prstGeom prst="roundRect">
          <a:avLst>
            <a:gd name="adj" fmla="val 10000"/>
          </a:avLst>
        </a:prstGeom>
        <a:gradFill rotWithShape="0">
          <a:gsLst>
            <a:gs pos="0">
              <a:schemeClr val="accent2">
                <a:hueOff val="-727682"/>
                <a:satOff val="-41964"/>
                <a:lumOff val="4314"/>
                <a:satMod val="103000"/>
                <a:lumMod val="102000"/>
                <a:tint val="94000"/>
                <a:alpha val="30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rPr>
            <a:t>State Disaster Management Committee</a:t>
          </a:r>
          <a:endParaRPr lang="en-MY" sz="1800" b="1" kern="1200" dirty="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endParaRPr>
        </a:p>
        <a:p>
          <a:pPr marL="171450" lvl="1" indent="-171450" algn="l" defTabSz="711200">
            <a:lnSpc>
              <a:spcPct val="90000"/>
            </a:lnSpc>
            <a:spcBef>
              <a:spcPct val="0"/>
            </a:spcBef>
            <a:spcAft>
              <a:spcPct val="15000"/>
            </a:spcAft>
            <a:buChar char="••"/>
          </a:pPr>
          <a:r>
            <a:rPr lang="en-US" sz="1600" b="1" kern="1200" dirty="0" smtClean="0">
              <a:solidFill>
                <a:schemeClr val="bg1"/>
              </a:solidFill>
              <a:effectLst>
                <a:glow rad="101600">
                  <a:schemeClr val="tx1">
                    <a:alpha val="60000"/>
                  </a:schemeClr>
                </a:glow>
                <a:outerShdw blurRad="38100" dist="38100" dir="2700000" algn="tl">
                  <a:srgbClr val="000000">
                    <a:alpha val="43137"/>
                  </a:srgbClr>
                </a:outerShdw>
              </a:effectLst>
            </a:rPr>
            <a:t>Headed by the State Secretary</a:t>
          </a:r>
          <a:endParaRPr lang="en-MY" sz="1600" b="1" kern="1200" dirty="0">
            <a:solidFill>
              <a:schemeClr val="bg1"/>
            </a:solidFill>
            <a:effectLst>
              <a:glow rad="101600">
                <a:schemeClr val="tx1">
                  <a:alpha val="60000"/>
                </a:schemeClr>
              </a:glow>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b="1" kern="1200" dirty="0" smtClean="0">
              <a:solidFill>
                <a:schemeClr val="tx1"/>
              </a:solidFill>
              <a:effectLst>
                <a:outerShdw blurRad="38100" dist="38100" dir="2700000" algn="tl">
                  <a:srgbClr val="000000">
                    <a:alpha val="43137"/>
                  </a:srgbClr>
                </a:outerShdw>
              </a:effectLst>
            </a:rPr>
            <a:t>Provide assistance to the affected area such as financial aid, assets &amp; human resources</a:t>
          </a:r>
          <a:endParaRPr lang="en-MY" sz="1600" b="1" kern="1200" dirty="0">
            <a:solidFill>
              <a:schemeClr val="tx1"/>
            </a:solidFill>
            <a:effectLst>
              <a:outerShdw blurRad="38100" dist="38100" dir="2700000" algn="tl">
                <a:srgbClr val="000000">
                  <a:alpha val="43137"/>
                </a:srgbClr>
              </a:outerShdw>
            </a:effectLst>
          </a:endParaRPr>
        </a:p>
      </dsp:txBody>
      <dsp:txXfrm>
        <a:off x="1794212" y="1345816"/>
        <a:ext cx="6282987" cy="1335983"/>
      </dsp:txXfrm>
    </dsp:sp>
    <dsp:sp modelId="{485236F0-A8BC-4C72-9814-EE6435034C5F}">
      <dsp:nvSpPr>
        <dsp:cNvPr id="0" name=""/>
        <dsp:cNvSpPr/>
      </dsp:nvSpPr>
      <dsp:spPr>
        <a:xfrm>
          <a:off x="337949" y="1480222"/>
          <a:ext cx="1208300" cy="1204453"/>
        </a:xfrm>
        <a:prstGeom prst="roundRect">
          <a:avLst>
            <a:gd name="adj" fmla="val 10000"/>
          </a:avLst>
        </a:prstGeom>
        <a:blipFill rotWithShape="0">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59188A1-51C7-4616-AC50-605639894814}">
      <dsp:nvSpPr>
        <dsp:cNvPr id="0" name=""/>
        <dsp:cNvSpPr/>
      </dsp:nvSpPr>
      <dsp:spPr>
        <a:xfrm>
          <a:off x="0" y="2787901"/>
          <a:ext cx="8077200" cy="1311009"/>
        </a:xfrm>
        <a:prstGeom prst="roundRect">
          <a:avLst>
            <a:gd name="adj" fmla="val 10000"/>
          </a:avLst>
        </a:prstGeom>
        <a:gradFill rotWithShape="0">
          <a:gsLst>
            <a:gs pos="0">
              <a:schemeClr val="accent2">
                <a:hueOff val="-1455363"/>
                <a:satOff val="-83928"/>
                <a:lumOff val="8628"/>
                <a:satMod val="103000"/>
                <a:lumMod val="102000"/>
                <a:tint val="94000"/>
                <a:alpha val="30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rPr>
            <a:t>District Disaster Management Committee</a:t>
          </a:r>
          <a:endParaRPr lang="en-MY" sz="1800" b="1" kern="1200" dirty="0">
            <a:solidFill>
              <a:srgbClr val="FFFF00"/>
            </a:solidFill>
            <a:effectLst>
              <a:glow rad="101600">
                <a:schemeClr val="tx1">
                  <a:alpha val="60000"/>
                </a:schemeClr>
              </a:glow>
              <a:outerShdw blurRad="38100" dist="38100" dir="2700000" algn="tl">
                <a:srgbClr val="000000">
                  <a:alpha val="43137"/>
                </a:srgbClr>
              </a:outerShdw>
            </a:effectLst>
            <a:latin typeface="Cambria" panose="02040503050406030204" pitchFamily="18" charset="0"/>
          </a:endParaRPr>
        </a:p>
        <a:p>
          <a:pPr marL="171450" lvl="1" indent="-171450" algn="l" defTabSz="711200">
            <a:lnSpc>
              <a:spcPct val="90000"/>
            </a:lnSpc>
            <a:spcBef>
              <a:spcPct val="0"/>
            </a:spcBef>
            <a:spcAft>
              <a:spcPct val="15000"/>
            </a:spcAft>
            <a:buChar char="••"/>
          </a:pPr>
          <a:r>
            <a:rPr lang="en-US" sz="1600" b="1" kern="1200" dirty="0" smtClean="0">
              <a:solidFill>
                <a:schemeClr val="bg1"/>
              </a:solidFill>
              <a:effectLst>
                <a:glow rad="101600">
                  <a:schemeClr val="tx1">
                    <a:alpha val="60000"/>
                  </a:schemeClr>
                </a:glow>
                <a:outerShdw blurRad="38100" dist="38100" dir="2700000" algn="tl">
                  <a:srgbClr val="000000">
                    <a:alpha val="43137"/>
                  </a:srgbClr>
                </a:outerShdw>
              </a:effectLst>
            </a:rPr>
            <a:t>Headed by the District Officer</a:t>
          </a:r>
          <a:endParaRPr lang="en-MY" sz="1600" b="1" kern="1200" dirty="0">
            <a:solidFill>
              <a:schemeClr val="bg1"/>
            </a:solidFill>
            <a:effectLst>
              <a:glow rad="101600">
                <a:schemeClr val="tx1">
                  <a:alpha val="60000"/>
                </a:schemeClr>
              </a:glow>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Ensure that coordinated action, sufficient assets and human resources, in relation to media</a:t>
          </a:r>
          <a:endParaRPr lang="en-MY" sz="1600" b="1" kern="1200" dirty="0">
            <a:solidFill>
              <a:schemeClr val="tx1"/>
            </a:solidFill>
            <a:effectLst>
              <a:glow rad="101600">
                <a:schemeClr val="tx1">
                  <a:alpha val="60000"/>
                </a:schemeClr>
              </a:glow>
              <a:outerShdw blurRad="38100" dist="38100" dir="2700000" algn="tl">
                <a:srgbClr val="000000">
                  <a:alpha val="43137"/>
                </a:srgbClr>
              </a:outerShdw>
            </a:effectLst>
          </a:endParaRPr>
        </a:p>
      </dsp:txBody>
      <dsp:txXfrm>
        <a:off x="1794212" y="2787901"/>
        <a:ext cx="6282987" cy="1311009"/>
      </dsp:txXfrm>
    </dsp:sp>
    <dsp:sp modelId="{50412408-EEB6-4841-9635-5FEF21EA6D39}">
      <dsp:nvSpPr>
        <dsp:cNvPr id="0" name=""/>
        <dsp:cNvSpPr/>
      </dsp:nvSpPr>
      <dsp:spPr>
        <a:xfrm>
          <a:off x="407898" y="2915830"/>
          <a:ext cx="1157188" cy="1171588"/>
        </a:xfrm>
        <a:prstGeom prst="roundRect">
          <a:avLst>
            <a:gd name="adj" fmla="val 10000"/>
          </a:avLst>
        </a:prstGeom>
        <a:blipFill rotWithShape="0">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MY"/>
          </a:p>
        </p:txBody>
      </p:sp>
      <p:sp>
        <p:nvSpPr>
          <p:cNvPr id="3" name="Date Placeholder 2"/>
          <p:cNvSpPr>
            <a:spLocks noGrp="1"/>
          </p:cNvSpPr>
          <p:nvPr>
            <p:ph type="dt" sz="quarter" idx="1"/>
          </p:nvPr>
        </p:nvSpPr>
        <p:spPr>
          <a:xfrm>
            <a:off x="3974534" y="0"/>
            <a:ext cx="3040592" cy="466753"/>
          </a:xfrm>
          <a:prstGeom prst="rect">
            <a:avLst/>
          </a:prstGeom>
        </p:spPr>
        <p:txBody>
          <a:bodyPr vert="horz" lIns="93251" tIns="46625" rIns="93251" bIns="46625" rtlCol="0"/>
          <a:lstStyle>
            <a:lvl1pPr algn="r">
              <a:defRPr sz="1200"/>
            </a:lvl1pPr>
          </a:lstStyle>
          <a:p>
            <a:fld id="{B26E00B7-1911-4F14-96DB-1B9682AC6827}" type="datetimeFigureOut">
              <a:rPr lang="en-MY" smtClean="0"/>
              <a:t>29/10/2018</a:t>
            </a:fld>
            <a:endParaRPr lang="en-MY"/>
          </a:p>
        </p:txBody>
      </p:sp>
      <p:sp>
        <p:nvSpPr>
          <p:cNvPr id="4" name="Footer Placeholder 3"/>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MY"/>
          </a:p>
        </p:txBody>
      </p:sp>
      <p:sp>
        <p:nvSpPr>
          <p:cNvPr id="5" name="Slide Number Placeholder 4"/>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fld id="{766428FC-D2A6-4CD4-8B7D-FFB3AD4C9CDD}" type="slidenum">
              <a:rPr lang="en-MY" smtClean="0"/>
              <a:t>‹#›</a:t>
            </a:fld>
            <a:endParaRPr lang="en-MY"/>
          </a:p>
        </p:txBody>
      </p:sp>
    </p:spTree>
    <p:extLst>
      <p:ext uri="{BB962C8B-B14F-4D97-AF65-F5344CB8AC3E}">
        <p14:creationId xmlns:p14="http://schemas.microsoft.com/office/powerpoint/2010/main" val="358228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MY"/>
          </a:p>
        </p:txBody>
      </p:sp>
      <p:sp>
        <p:nvSpPr>
          <p:cNvPr id="3" name="Date Placeholder 2"/>
          <p:cNvSpPr>
            <a:spLocks noGrp="1"/>
          </p:cNvSpPr>
          <p:nvPr>
            <p:ph type="dt" idx="1"/>
          </p:nvPr>
        </p:nvSpPr>
        <p:spPr>
          <a:xfrm>
            <a:off x="3974534" y="0"/>
            <a:ext cx="3040592" cy="466753"/>
          </a:xfrm>
          <a:prstGeom prst="rect">
            <a:avLst/>
          </a:prstGeom>
        </p:spPr>
        <p:txBody>
          <a:bodyPr vert="horz" lIns="93251" tIns="46625" rIns="93251" bIns="46625" rtlCol="0"/>
          <a:lstStyle>
            <a:lvl1pPr algn="r">
              <a:defRPr sz="1200"/>
            </a:lvl1pPr>
          </a:lstStyle>
          <a:p>
            <a:fld id="{5C56E707-8DBC-4BBB-A1D0-523F492ECF6B}" type="datetimeFigureOut">
              <a:rPr lang="en-MY" smtClean="0"/>
              <a:t>29/10/2018</a:t>
            </a:fld>
            <a:endParaRPr lang="en-MY"/>
          </a:p>
        </p:txBody>
      </p:sp>
      <p:sp>
        <p:nvSpPr>
          <p:cNvPr id="4" name="Slide Image Placeholder 3"/>
          <p:cNvSpPr>
            <a:spLocks noGrp="1" noRot="1" noChangeAspect="1"/>
          </p:cNvSpPr>
          <p:nvPr>
            <p:ph type="sldImg" idx="2"/>
          </p:nvPr>
        </p:nvSpPr>
        <p:spPr>
          <a:xfrm>
            <a:off x="719138" y="1163638"/>
            <a:ext cx="5578475" cy="3138487"/>
          </a:xfrm>
          <a:prstGeom prst="rect">
            <a:avLst/>
          </a:prstGeom>
          <a:noFill/>
          <a:ln w="12700">
            <a:solidFill>
              <a:prstClr val="black"/>
            </a:solidFill>
          </a:ln>
        </p:spPr>
        <p:txBody>
          <a:bodyPr vert="horz" lIns="93251" tIns="46625" rIns="93251" bIns="46625" rtlCol="0" anchor="ctr"/>
          <a:lstStyle/>
          <a:p>
            <a:endParaRPr lang="en-MY"/>
          </a:p>
        </p:txBody>
      </p:sp>
      <p:sp>
        <p:nvSpPr>
          <p:cNvPr id="5" name="Notes Placeholder 4"/>
          <p:cNvSpPr>
            <a:spLocks noGrp="1"/>
          </p:cNvSpPr>
          <p:nvPr>
            <p:ph type="body" sz="quarter" idx="3"/>
          </p:nvPr>
        </p:nvSpPr>
        <p:spPr>
          <a:xfrm>
            <a:off x="701675" y="4476948"/>
            <a:ext cx="5613400" cy="3662958"/>
          </a:xfrm>
          <a:prstGeom prst="rect">
            <a:avLst/>
          </a:prstGeom>
        </p:spPr>
        <p:txBody>
          <a:bodyPr vert="horz" lIns="93251" tIns="46625" rIns="93251" bIns="4662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MY"/>
          </a:p>
        </p:txBody>
      </p:sp>
      <p:sp>
        <p:nvSpPr>
          <p:cNvPr id="7" name="Slide Number Placeholder 6"/>
          <p:cNvSpPr>
            <a:spLocks noGrp="1"/>
          </p:cNvSpPr>
          <p:nvPr>
            <p:ph type="sldNum" sz="quarter" idx="5"/>
          </p:nvPr>
        </p:nvSpPr>
        <p:spPr>
          <a:xfrm>
            <a:off x="3974534" y="8835998"/>
            <a:ext cx="3040592" cy="466752"/>
          </a:xfrm>
          <a:prstGeom prst="rect">
            <a:avLst/>
          </a:prstGeom>
        </p:spPr>
        <p:txBody>
          <a:bodyPr vert="horz" lIns="93251" tIns="46625" rIns="93251" bIns="46625" rtlCol="0" anchor="b"/>
          <a:lstStyle>
            <a:lvl1pPr algn="r">
              <a:defRPr sz="1200"/>
            </a:lvl1pPr>
          </a:lstStyle>
          <a:p>
            <a:fld id="{D1AB3FBF-EAE7-42BA-87F1-7DC43CA52003}" type="slidenum">
              <a:rPr lang="en-MY" smtClean="0"/>
              <a:t>‹#›</a:t>
            </a:fld>
            <a:endParaRPr lang="en-MY"/>
          </a:p>
        </p:txBody>
      </p:sp>
    </p:spTree>
    <p:extLst>
      <p:ext uri="{BB962C8B-B14F-4D97-AF65-F5344CB8AC3E}">
        <p14:creationId xmlns:p14="http://schemas.microsoft.com/office/powerpoint/2010/main" val="47148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reventionweb.net/files/resolutions/N1514318.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reventionweb.net/files/resolutions/N1514318.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UNISDR</a:t>
            </a:r>
            <a:r>
              <a:rPr lang="en-MY" baseline="0" dirty="0" smtClean="0"/>
              <a:t> define hazards as:</a:t>
            </a:r>
          </a:p>
          <a:p>
            <a:endParaRPr lang="en-MY" dirty="0"/>
          </a:p>
          <a:p>
            <a:r>
              <a:rPr lang="en-MY" dirty="0"/>
              <a:t>a process, phenomenon or human activity that may cause loss of life, injury or other health impacts, property damage, social and economic disruption or environmental degradation. Hazards may be natural, anthropogenic or socio natural in origin (UNISDR, 2016).</a:t>
            </a:r>
          </a:p>
          <a:p>
            <a:endParaRPr lang="en-MY" dirty="0"/>
          </a:p>
          <a:p>
            <a:r>
              <a:rPr lang="en-MY" dirty="0"/>
              <a:t>So when hazards become disaster?</a:t>
            </a:r>
          </a:p>
          <a:p>
            <a:endParaRPr lang="en-MY" dirty="0"/>
          </a:p>
          <a:p>
            <a:r>
              <a:rPr lang="en-MY" dirty="0"/>
              <a:t>According to National Security Council No.20, disaster has been defined as:</a:t>
            </a:r>
          </a:p>
          <a:p>
            <a:r>
              <a:rPr lang="en-US" dirty="0"/>
              <a:t>a serious disruption of the functioning of a community or a society involving widespread human, material, economic or environmental losses and impacts, which exceeds the ability of the affected community to cope using its own resources”</a:t>
            </a:r>
            <a:r>
              <a:rPr lang="en-US" i="1" dirty="0"/>
              <a:t> </a:t>
            </a:r>
          </a:p>
          <a:p>
            <a:endParaRPr lang="en-US" i="1" dirty="0"/>
          </a:p>
          <a:p>
            <a:r>
              <a:rPr lang="en-US" baseline="0" dirty="0" smtClean="0"/>
              <a:t>The effect of the disaster can be immediate and localized but is often widespread and could last for a long period of time. </a:t>
            </a:r>
          </a:p>
          <a:p>
            <a:endParaRPr lang="en-US" baseline="0" dirty="0" smtClean="0"/>
          </a:p>
          <a:p>
            <a:r>
              <a:rPr lang="en-US" baseline="0" dirty="0" smtClean="0"/>
              <a:t>The effect as exceeding the capacity of the community or society to cope with their own resources, and therefore may require assistance from external sources, which could include </a:t>
            </a:r>
            <a:r>
              <a:rPr lang="en-US" baseline="0" dirty="0" err="1" smtClean="0"/>
              <a:t>neighbouring</a:t>
            </a:r>
            <a:r>
              <a:rPr lang="en-US" baseline="0" dirty="0" smtClean="0"/>
              <a:t> jurisdictions, or those at the national or international level </a:t>
            </a:r>
          </a:p>
          <a:p>
            <a:endParaRPr lang="en-US" i="1" dirty="0"/>
          </a:p>
          <a:p>
            <a:endParaRPr lang="en-MY" dirty="0"/>
          </a:p>
        </p:txBody>
      </p:sp>
      <p:sp>
        <p:nvSpPr>
          <p:cNvPr id="4" name="Slide Number Placeholder 3"/>
          <p:cNvSpPr>
            <a:spLocks noGrp="1"/>
          </p:cNvSpPr>
          <p:nvPr>
            <p:ph type="sldNum" sz="quarter" idx="10"/>
          </p:nvPr>
        </p:nvSpPr>
        <p:spPr/>
        <p:txBody>
          <a:bodyPr/>
          <a:lstStyle/>
          <a:p>
            <a:fld id="{8063E91F-710E-463A-A8FE-C983D5AC55D3}" type="slidenum">
              <a:rPr lang="en-MY" smtClean="0"/>
              <a:t>6</a:t>
            </a:fld>
            <a:endParaRPr lang="en-MY"/>
          </a:p>
        </p:txBody>
      </p:sp>
    </p:spTree>
    <p:extLst>
      <p:ext uri="{BB962C8B-B14F-4D97-AF65-F5344CB8AC3E}">
        <p14:creationId xmlns:p14="http://schemas.microsoft.com/office/powerpoint/2010/main" val="344606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The Sendai Framework was adopted at the Third World Conference on Disaster Risk Reduction (WCDRR), held in March 2015 in Sendai, Japan</a:t>
            </a:r>
          </a:p>
          <a:p>
            <a:r>
              <a:rPr lang="en-MY" sz="1200" b="0" i="0" kern="1200" dirty="0" smtClean="0">
                <a:solidFill>
                  <a:schemeClr val="tx1"/>
                </a:solidFill>
                <a:effectLst/>
                <a:latin typeface="+mn-lt"/>
                <a:ea typeface="+mn-ea"/>
                <a:cs typeface="+mn-cs"/>
              </a:rPr>
              <a:t>It was </a:t>
            </a:r>
            <a:r>
              <a:rPr lang="en-MY" sz="1200" b="0" i="0" u="none" strike="noStrike" kern="1200" dirty="0" smtClean="0">
                <a:solidFill>
                  <a:schemeClr val="tx1"/>
                </a:solidFill>
                <a:effectLst/>
                <a:latin typeface="+mn-lt"/>
                <a:ea typeface="+mn-ea"/>
                <a:cs typeface="+mn-cs"/>
                <a:hlinkClick r:id="rId3"/>
              </a:rPr>
              <a:t>endorsed by the UN General Assembly</a:t>
            </a:r>
            <a:r>
              <a:rPr lang="en-MY" sz="1200" b="0" i="0" u="none" strike="noStrike" kern="1200" dirty="0" smtClean="0">
                <a:solidFill>
                  <a:schemeClr val="tx1"/>
                </a:solidFill>
                <a:effectLst/>
                <a:latin typeface="+mn-lt"/>
                <a:ea typeface="+mn-ea"/>
                <a:cs typeface="+mn-cs"/>
              </a:rPr>
              <a:t> </a:t>
            </a:r>
            <a:r>
              <a:rPr lang="en-MY" sz="1200" b="0" i="0" kern="1200" dirty="0" smtClean="0">
                <a:solidFill>
                  <a:schemeClr val="tx1"/>
                </a:solidFill>
                <a:effectLst/>
                <a:latin typeface="+mn-lt"/>
                <a:ea typeface="+mn-ea"/>
                <a:cs typeface="+mn-cs"/>
              </a:rPr>
              <a:t>following the 2015 Third UN World Conference on Disaster Risk Reduction</a:t>
            </a:r>
          </a:p>
          <a:p>
            <a:endParaRPr lang="en-MY" dirty="0" smtClean="0"/>
          </a:p>
          <a:p>
            <a:r>
              <a:rPr lang="en-MY" dirty="0" smtClean="0"/>
              <a:t>This</a:t>
            </a:r>
            <a:r>
              <a:rPr lang="en-MY" baseline="0" dirty="0" smtClean="0"/>
              <a:t> is not a legally </a:t>
            </a:r>
            <a:r>
              <a:rPr lang="en-MY" baseline="0" dirty="0" err="1" smtClean="0"/>
              <a:t>binded</a:t>
            </a:r>
            <a:r>
              <a:rPr lang="en-MY" baseline="0" dirty="0" smtClean="0"/>
              <a:t> agreement but it is an instrument for all United Nations member states to refer in order </a:t>
            </a:r>
            <a:r>
              <a:rPr lang="en-MY" dirty="0" smtClean="0"/>
              <a:t>to build resilience to natural and human-caused hazards.</a:t>
            </a:r>
          </a:p>
          <a:p>
            <a:r>
              <a:rPr lang="en-MY" baseline="0" dirty="0" smtClean="0"/>
              <a:t> With 4 priority of action- Malaysia also using this instrument as intervention mechanism and promoting the disaster risk reduction by</a:t>
            </a:r>
          </a:p>
          <a:p>
            <a:pPr marL="228600" indent="-228600">
              <a:buAutoNum type="arabicPeriod"/>
            </a:pPr>
            <a:r>
              <a:rPr lang="en-MY" baseline="0" dirty="0" smtClean="0"/>
              <a:t>Understanding the risk – promoting the efforts to understand the risk through risk assessment, development of hazard and risk map for example and improved the management by scientific inputs.</a:t>
            </a:r>
          </a:p>
          <a:p>
            <a:pPr marL="228600" indent="-228600">
              <a:buAutoNum type="arabicPeriod"/>
            </a:pPr>
            <a:r>
              <a:rPr lang="en-MY" baseline="0" dirty="0" smtClean="0"/>
              <a:t>Strengthening the government – the establishment of NADMA is one of the effort done by the government to enhance the management and disaster management. Institutional framework, financial, resources as well as laws and regulations helps us to strengthen the disaster governance</a:t>
            </a:r>
          </a:p>
          <a:p>
            <a:pPr marL="228600" indent="-228600">
              <a:buAutoNum type="arabicPeriod"/>
            </a:pPr>
            <a:r>
              <a:rPr lang="en-MY" baseline="0" dirty="0" smtClean="0"/>
              <a:t>Investing in DRR- refers to structural and non-structural, promoting public private partnership and introduce to risk-transfer for example more open to risk insurance penetration.</a:t>
            </a:r>
          </a:p>
          <a:p>
            <a:pPr marL="228600" indent="-228600">
              <a:buAutoNum type="arabicPeriod"/>
            </a:pPr>
            <a:r>
              <a:rPr lang="en-MY" baseline="0" dirty="0" smtClean="0"/>
              <a:t>Preparedness and build back better – encourage to e</a:t>
            </a:r>
            <a:r>
              <a:rPr lang="en-MY" dirty="0" smtClean="0"/>
              <a:t>nhance disaster preparedness for effective response for example improve the early warning system, information dissemination, and “build back better” in recovery, rehabilitation and reconstruction.</a:t>
            </a:r>
            <a:endParaRPr lang="en-MY" baseline="0" dirty="0" smtClean="0"/>
          </a:p>
          <a:p>
            <a:pPr marL="228600" indent="-228600">
              <a:buAutoNum type="arabicPeriod"/>
            </a:pPr>
            <a:endParaRPr lang="en-MY" baseline="0" dirty="0" smtClean="0"/>
          </a:p>
        </p:txBody>
      </p:sp>
      <p:sp>
        <p:nvSpPr>
          <p:cNvPr id="4" name="Slide Number Placeholder 3"/>
          <p:cNvSpPr>
            <a:spLocks noGrp="1"/>
          </p:cNvSpPr>
          <p:nvPr>
            <p:ph type="sldNum" sz="quarter" idx="10"/>
          </p:nvPr>
        </p:nvSpPr>
        <p:spPr/>
        <p:txBody>
          <a:bodyPr/>
          <a:lstStyle/>
          <a:p>
            <a:fld id="{8063E91F-710E-463A-A8FE-C983D5AC55D3}" type="slidenum">
              <a:rPr lang="en-MY" smtClean="0"/>
              <a:t>14</a:t>
            </a:fld>
            <a:endParaRPr lang="en-MY"/>
          </a:p>
        </p:txBody>
      </p:sp>
    </p:spTree>
    <p:extLst>
      <p:ext uri="{BB962C8B-B14F-4D97-AF65-F5344CB8AC3E}">
        <p14:creationId xmlns:p14="http://schemas.microsoft.com/office/powerpoint/2010/main" val="54253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The Sendai Framework was adopted at the Third World Conference on Disaster Risk Reduction (WCDRR), held in March 2015 in Sendai, Japan</a:t>
            </a:r>
          </a:p>
          <a:p>
            <a:r>
              <a:rPr lang="en-MY" sz="1200" b="0" i="0" kern="1200" dirty="0" smtClean="0">
                <a:solidFill>
                  <a:schemeClr val="tx1"/>
                </a:solidFill>
                <a:effectLst/>
                <a:latin typeface="+mn-lt"/>
                <a:ea typeface="+mn-ea"/>
                <a:cs typeface="+mn-cs"/>
              </a:rPr>
              <a:t>It was </a:t>
            </a:r>
            <a:r>
              <a:rPr lang="en-MY" sz="1200" b="0" i="0" u="none" strike="noStrike" kern="1200" dirty="0" smtClean="0">
                <a:solidFill>
                  <a:schemeClr val="tx1"/>
                </a:solidFill>
                <a:effectLst/>
                <a:latin typeface="+mn-lt"/>
                <a:ea typeface="+mn-ea"/>
                <a:cs typeface="+mn-cs"/>
                <a:hlinkClick r:id="rId3"/>
              </a:rPr>
              <a:t>endorsed by the UN General Assembly</a:t>
            </a:r>
            <a:r>
              <a:rPr lang="en-MY" sz="1200" b="0" i="0" u="none" strike="noStrike" kern="1200" dirty="0" smtClean="0">
                <a:solidFill>
                  <a:schemeClr val="tx1"/>
                </a:solidFill>
                <a:effectLst/>
                <a:latin typeface="+mn-lt"/>
                <a:ea typeface="+mn-ea"/>
                <a:cs typeface="+mn-cs"/>
              </a:rPr>
              <a:t> </a:t>
            </a:r>
            <a:r>
              <a:rPr lang="en-MY" sz="1200" b="0" i="0" kern="1200" dirty="0" smtClean="0">
                <a:solidFill>
                  <a:schemeClr val="tx1"/>
                </a:solidFill>
                <a:effectLst/>
                <a:latin typeface="+mn-lt"/>
                <a:ea typeface="+mn-ea"/>
                <a:cs typeface="+mn-cs"/>
              </a:rPr>
              <a:t>following the 2015 Third UN World Conference on Disaster Risk Reduction</a:t>
            </a:r>
          </a:p>
          <a:p>
            <a:endParaRPr lang="en-MY" dirty="0" smtClean="0"/>
          </a:p>
          <a:p>
            <a:r>
              <a:rPr lang="en-MY" dirty="0" smtClean="0"/>
              <a:t>This</a:t>
            </a:r>
            <a:r>
              <a:rPr lang="en-MY" baseline="0" dirty="0" smtClean="0"/>
              <a:t> is not a legally </a:t>
            </a:r>
            <a:r>
              <a:rPr lang="en-MY" baseline="0" dirty="0" err="1" smtClean="0"/>
              <a:t>binded</a:t>
            </a:r>
            <a:r>
              <a:rPr lang="en-MY" baseline="0" dirty="0" smtClean="0"/>
              <a:t> agreement but it is an instrument for all United Nations member states to refer in order </a:t>
            </a:r>
            <a:r>
              <a:rPr lang="en-MY" dirty="0" smtClean="0"/>
              <a:t>to build resilience to natural and human-caused hazards.</a:t>
            </a:r>
          </a:p>
          <a:p>
            <a:r>
              <a:rPr lang="en-MY" baseline="0" dirty="0" smtClean="0"/>
              <a:t> With 4 priority of action- Malaysia also using this instrument as intervention mechanism and promoting the disaster risk reduction by</a:t>
            </a:r>
          </a:p>
          <a:p>
            <a:pPr marL="228600" indent="-228600">
              <a:buAutoNum type="arabicPeriod"/>
            </a:pPr>
            <a:r>
              <a:rPr lang="en-MY" baseline="0" dirty="0" smtClean="0"/>
              <a:t>Understanding the risk – promoting the efforts to understand the risk through risk assessment, development of hazard and risk map for example and improved the management by scientific inputs.</a:t>
            </a:r>
          </a:p>
          <a:p>
            <a:pPr marL="228600" indent="-228600">
              <a:buAutoNum type="arabicPeriod"/>
            </a:pPr>
            <a:r>
              <a:rPr lang="en-MY" baseline="0" dirty="0" smtClean="0"/>
              <a:t>Strengthening the government – the establishment of NADMA is one of the effort done by the government to enhance the management and disaster management. Institutional framework, financial, resources as well as laws and regulations helps us to strengthen the disaster governance</a:t>
            </a:r>
          </a:p>
          <a:p>
            <a:pPr marL="228600" indent="-228600">
              <a:buAutoNum type="arabicPeriod"/>
            </a:pPr>
            <a:r>
              <a:rPr lang="en-MY" baseline="0" dirty="0" smtClean="0"/>
              <a:t>Investing in DRR- refers to structural and non-structural, promoting public private partnership and introduce to risk-transfer for example more open to risk insurance penetration.</a:t>
            </a:r>
          </a:p>
          <a:p>
            <a:pPr marL="228600" indent="-228600">
              <a:buAutoNum type="arabicPeriod"/>
            </a:pPr>
            <a:r>
              <a:rPr lang="en-MY" baseline="0" dirty="0" smtClean="0"/>
              <a:t>Preparedness and build back better – encourage to e</a:t>
            </a:r>
            <a:r>
              <a:rPr lang="en-MY" dirty="0" smtClean="0"/>
              <a:t>nhance disaster preparedness for effective response for example improve the early warning system, information dissemination, and “build back better” in recovery, rehabilitation and reconstruction.</a:t>
            </a:r>
            <a:endParaRPr lang="en-MY" baseline="0" dirty="0" smtClean="0"/>
          </a:p>
          <a:p>
            <a:pPr marL="228600" indent="-228600">
              <a:buAutoNum type="arabicPeriod"/>
            </a:pPr>
            <a:endParaRPr lang="en-MY" baseline="0" dirty="0" smtClean="0"/>
          </a:p>
        </p:txBody>
      </p:sp>
      <p:sp>
        <p:nvSpPr>
          <p:cNvPr id="4" name="Slide Number Placeholder 3"/>
          <p:cNvSpPr>
            <a:spLocks noGrp="1"/>
          </p:cNvSpPr>
          <p:nvPr>
            <p:ph type="sldNum" sz="quarter" idx="10"/>
          </p:nvPr>
        </p:nvSpPr>
        <p:spPr/>
        <p:txBody>
          <a:bodyPr/>
          <a:lstStyle/>
          <a:p>
            <a:fld id="{8063E91F-710E-463A-A8FE-C983D5AC55D3}" type="slidenum">
              <a:rPr lang="en-MY" smtClean="0"/>
              <a:t>15</a:t>
            </a:fld>
            <a:endParaRPr lang="en-MY"/>
          </a:p>
        </p:txBody>
      </p:sp>
    </p:spTree>
    <p:extLst>
      <p:ext uri="{BB962C8B-B14F-4D97-AF65-F5344CB8AC3E}">
        <p14:creationId xmlns:p14="http://schemas.microsoft.com/office/powerpoint/2010/main" val="403981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2AA20F-3A0A-4B07-9076-A0C5EAAABC7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162289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AA20F-3A0A-4B07-9076-A0C5EAAABC7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4381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AA20F-3A0A-4B07-9076-A0C5EAAABC7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90814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AA20F-3A0A-4B07-9076-A0C5EAAABC7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301959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AA20F-3A0A-4B07-9076-A0C5EAAABC7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181863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2AA20F-3A0A-4B07-9076-A0C5EAAABC7A}"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82736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2AA20F-3A0A-4B07-9076-A0C5EAAABC7A}"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49753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2AA20F-3A0A-4B07-9076-A0C5EAAABC7A}"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155805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AA20F-3A0A-4B07-9076-A0C5EAAABC7A}"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15089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AA20F-3A0A-4B07-9076-A0C5EAAABC7A}"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139681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AA20F-3A0A-4B07-9076-A0C5EAAABC7A}"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39071-3FE3-4736-A514-48C0A5422FEC}" type="slidenum">
              <a:rPr lang="en-US" smtClean="0"/>
              <a:t>‹#›</a:t>
            </a:fld>
            <a:endParaRPr lang="en-US"/>
          </a:p>
        </p:txBody>
      </p:sp>
    </p:spTree>
    <p:extLst>
      <p:ext uri="{BB962C8B-B14F-4D97-AF65-F5344CB8AC3E}">
        <p14:creationId xmlns:p14="http://schemas.microsoft.com/office/powerpoint/2010/main" val="400224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AA20F-3A0A-4B07-9076-A0C5EAAABC7A}" type="datetimeFigureOut">
              <a:rPr lang="en-US" smtClean="0"/>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39071-3FE3-4736-A514-48C0A5422FEC}" type="slidenum">
              <a:rPr lang="en-US" smtClean="0"/>
              <a:t>‹#›</a:t>
            </a:fld>
            <a:endParaRPr lang="en-US"/>
          </a:p>
        </p:txBody>
      </p:sp>
    </p:spTree>
    <p:extLst>
      <p:ext uri="{BB962C8B-B14F-4D97-AF65-F5344CB8AC3E}">
        <p14:creationId xmlns:p14="http://schemas.microsoft.com/office/powerpoint/2010/main" val="864755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arget="../media/image27.jpeg" Type="http://schemas.openxmlformats.org/officeDocument/2006/relationships/image"/><Relationship Id="rId3" Target="../media/image24.png" Type="http://schemas.openxmlformats.org/officeDocument/2006/relationships/image"/><Relationship Id="rId7" Target="../media/image6.jpeg" Type="http://schemas.openxmlformats.org/officeDocument/2006/relationships/image"/><Relationship Id="rId2" Target="../media/image23.png" Type="http://schemas.openxmlformats.org/officeDocument/2006/relationships/image"/><Relationship Id="rId1" Target="../slideLayouts/slideLayout2.xml" Type="http://schemas.openxmlformats.org/officeDocument/2006/relationships/slideLayout"/><Relationship Id="rId6" Target="../media/image26.png" Type="http://schemas.openxmlformats.org/officeDocument/2006/relationships/image"/><Relationship Id="rId5" Target="../charts/chart1.xml" Type="http://schemas.openxmlformats.org/officeDocument/2006/relationships/chart"/><Relationship Id="rId4" Target="../media/image25.png" Type="http://schemas.openxmlformats.org/officeDocument/2006/relationships/image"/></Relationships>
</file>

<file path=ppt/slides/_rels/slide12.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arget="../media/image4.png" Type="http://schemas.openxmlformats.org/officeDocument/2006/relationships/image"/><Relationship Id="rId2" Target="../media/image3.jpg" Type="http://schemas.openxmlformats.org/officeDocument/2006/relationships/image"/><Relationship Id="rId1" Target="../slideLayouts/slideLayout1.xml" Type="http://schemas.openxmlformats.org/officeDocument/2006/relationships/slideLayout"/><Relationship Id="rId5" Target="../media/image6.jpeg" Type="http://schemas.openxmlformats.org/officeDocument/2006/relationships/image"/><Relationship Id="rId4" Target="../media/image5.png" Type="http://schemas.openxmlformats.org/officeDocument/2006/relationships/image"/></Relationships>
</file>

<file path=ppt/slides/_rels/slide3.xml.rels><?xml version="1.0" encoding="UTF-8" standalone="yes" ?><Relationships xmlns="http://schemas.openxmlformats.org/package/2006/relationships"><Relationship Id="rId3" Target="../media/image4.png" Type="http://schemas.openxmlformats.org/officeDocument/2006/relationships/image"/><Relationship Id="rId2" Target="../media/image7.png" Type="http://schemas.openxmlformats.org/officeDocument/2006/relationships/image"/><Relationship Id="rId1" Target="../slideLayouts/slideLayout1.xml" Type="http://schemas.openxmlformats.org/officeDocument/2006/relationships/slideLayout"/><Relationship Id="rId6" Target="../media/image6.jpeg" Type="http://schemas.openxmlformats.org/officeDocument/2006/relationships/image"/><Relationship Id="rId5" Target="../media/image8.jpeg" Type="http://schemas.openxmlformats.org/officeDocument/2006/relationships/image"/><Relationship Id="rId4" Target="../media/image5.png" Type="http://schemas.openxmlformats.org/officeDocument/2006/relationships/image"/></Relationships>
</file>

<file path=ppt/slides/_rels/slide4.xml.rels><?xml version="1.0" encoding="UTF-8" standalone="yes" ?><Relationships xmlns="http://schemas.openxmlformats.org/package/2006/relationships"><Relationship Id="rId8" Target="../diagrams/colors1.xml" Type="http://schemas.openxmlformats.org/officeDocument/2006/relationships/diagramColors"/><Relationship Id="rId3" Target="../media/image4.png" Type="http://schemas.openxmlformats.org/officeDocument/2006/relationships/image"/><Relationship Id="rId7" Target="../diagrams/quickStyle1.xml" Type="http://schemas.openxmlformats.org/officeDocument/2006/relationships/diagramQuickStyle"/><Relationship Id="rId2" Target="../media/image3.jpg" Type="http://schemas.openxmlformats.org/officeDocument/2006/relationships/image"/><Relationship Id="rId1" Target="../slideLayouts/slideLayout1.xml" Type="http://schemas.openxmlformats.org/officeDocument/2006/relationships/slideLayout"/><Relationship Id="rId6" Target="../diagrams/layout1.xml" Type="http://schemas.openxmlformats.org/officeDocument/2006/relationships/diagramLayout"/><Relationship Id="rId5" Target="../diagrams/data1.xml" Type="http://schemas.openxmlformats.org/officeDocument/2006/relationships/diagramData"/><Relationship Id="rId10" Target="../media/image6.jpeg" Type="http://schemas.openxmlformats.org/officeDocument/2006/relationships/image"/><Relationship Id="rId4" Target="../media/image5.png" Type="http://schemas.openxmlformats.org/officeDocument/2006/relationships/image"/><Relationship Id="rId9" Target="../diagrams/drawing1.xml" Type="http://schemas.microsoft.com/office/2007/relationships/diagramDrawing"/></Relationships>
</file>

<file path=ppt/slides/_rels/slide5.xml.rels><?xml version="1.0" encoding="UTF-8" standalone="yes" ?><Relationships xmlns="http://schemas.openxmlformats.org/package/2006/relationships"><Relationship Id="rId3" Target="../media/image5.png" Type="http://schemas.openxmlformats.org/officeDocument/2006/relationships/image"/><Relationship Id="rId2" Target="../media/image12.jpg" Type="http://schemas.openxmlformats.org/officeDocument/2006/relationships/image"/><Relationship Id="rId1" Target="../slideLayouts/slideLayout1.xml" Type="http://schemas.openxmlformats.org/officeDocument/2006/relationships/slideLayout"/><Relationship Id="rId4" Target="../media/image6.jpeg" Type="http://schemas.openxmlformats.org/officeDocument/2006/relationships/image"/></Relationships>
</file>

<file path=ppt/slides/_rels/slide6.xml.rels><?xml version="1.0" encoding="UTF-8" standalone="yes" ?><Relationships xmlns="http://schemas.openxmlformats.org/package/2006/relationships"><Relationship Id="rId3" Target="../media/image13.jp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 Id="rId6" Target="../media/image6.jpeg" Type="http://schemas.openxmlformats.org/officeDocument/2006/relationships/image"/><Relationship Id="rId5" Target="../media/image4.png" Type="http://schemas.openxmlformats.org/officeDocument/2006/relationships/image"/><Relationship Id="rId4" Target="../media/image14.jpeg" Type="http://schemas.openxmlformats.org/officeDocument/2006/relationships/image"/></Relationships>
</file>

<file path=ppt/slides/_rels/slide7.xml.rels><?xml version="1.0" encoding="UTF-8" standalone="yes" ?><Relationships xmlns="http://schemas.openxmlformats.org/package/2006/relationships"><Relationship Id="rId3" Target="../media/image4.png" Type="http://schemas.openxmlformats.org/officeDocument/2006/relationships/image"/><Relationship Id="rId2" Target="../media/image15.jpeg" Type="http://schemas.openxmlformats.org/officeDocument/2006/relationships/image"/><Relationship Id="rId1" Target="../slideLayouts/slideLayout1.xml" Type="http://schemas.openxmlformats.org/officeDocument/2006/relationships/slideLayout"/><Relationship Id="rId6" Target="../media/image6.jpeg" Type="http://schemas.openxmlformats.org/officeDocument/2006/relationships/image"/><Relationship Id="rId5" Target="../media/image8.jpeg" Type="http://schemas.openxmlformats.org/officeDocument/2006/relationships/image"/><Relationship Id="rId4" Target="../media/image5.png" Type="http://schemas.openxmlformats.org/officeDocument/2006/relationships/image"/></Relationships>
</file>

<file path=ppt/slides/_rels/slide8.xml.rels><?xml version="1.0" encoding="UTF-8" standalone="yes" ?><Relationships xmlns="http://schemas.openxmlformats.org/package/2006/relationships"><Relationship Id="rId3" Target="../media/image17.png" Type="http://schemas.openxmlformats.org/officeDocument/2006/relationships/image"/><Relationship Id="rId7" Target="../media/image6.jpe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 Id="rId6" Target="../media/image19.png" Type="http://schemas.openxmlformats.org/officeDocument/2006/relationships/image"/><Relationship Id="rId5" Target="../media/image18.png" Type="http://schemas.openxmlformats.org/officeDocument/2006/relationships/image"/><Relationship Id="rId4" Target="../media/image4.png" Type="http://schemas.openxmlformats.org/officeDocument/2006/relationships/image"/></Relationships>
</file>

<file path=ppt/slides/_rels/slide9.xml.rels><?xml version="1.0" encoding="UTF-8" standalone="yes" ?><Relationships xmlns="http://schemas.openxmlformats.org/package/2006/relationships"><Relationship Id="rId3" Target="../media/image17.png" Type="http://schemas.openxmlformats.org/officeDocument/2006/relationships/image"/><Relationship Id="rId7" Target="../media/image6.jpe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 Id="rId6" Target="../media/image21.png" Type="http://schemas.openxmlformats.org/officeDocument/2006/relationships/image"/><Relationship Id="rId5" Target="../media/image20.png" Type="http://schemas.openxmlformats.org/officeDocument/2006/relationships/image"/><Relationship Id="rId4" Target="../media/image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5" name="Rounded Rectangle 4"/>
          <p:cNvSpPr/>
          <p:nvPr/>
        </p:nvSpPr>
        <p:spPr>
          <a:xfrm>
            <a:off x="689990" y="840828"/>
            <a:ext cx="4631952" cy="5710814"/>
          </a:xfrm>
          <a:prstGeom prst="roundRect">
            <a:avLst/>
          </a:prstGeom>
          <a:solidFill>
            <a:schemeClr val="tx1">
              <a:lumMod val="95000"/>
              <a:lumOff val="5000"/>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DISASTER LANDSCAPE IN MALAYSIA AND CHALLENGES FOR BUILDING NATIONAL RESILIENCE</a:t>
            </a:r>
            <a:endParaRPr lang="en-US"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6" name="Group 5"/>
          <p:cNvGrpSpPr/>
          <p:nvPr/>
        </p:nvGrpSpPr>
        <p:grpSpPr>
          <a:xfrm>
            <a:off x="5321942" y="4705049"/>
            <a:ext cx="6696530" cy="1846591"/>
            <a:chOff x="342900" y="2654300"/>
            <a:chExt cx="6696530" cy="1691684"/>
          </a:xfrm>
        </p:grpSpPr>
        <p:sp>
          <p:nvSpPr>
            <p:cNvPr id="7" name="Oval 6"/>
            <p:cNvSpPr/>
            <p:nvPr/>
          </p:nvSpPr>
          <p:spPr>
            <a:xfrm>
              <a:off x="342900" y="2654300"/>
              <a:ext cx="431800" cy="431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p:cNvCxnSpPr>
              <a:stCxn id="7" idx="6"/>
            </p:cNvCxnSpPr>
            <p:nvPr/>
          </p:nvCxnSpPr>
          <p:spPr>
            <a:xfrm>
              <a:off x="774700" y="2870200"/>
              <a:ext cx="927100" cy="127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2870200"/>
              <a:ext cx="457200" cy="5588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08200" y="3416300"/>
              <a:ext cx="558800" cy="63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135298" y="3086100"/>
              <a:ext cx="5904132" cy="1259884"/>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i="1" dirty="0" smtClean="0">
                  <a:solidFill>
                    <a:schemeClr val="tx1"/>
                  </a:solidFill>
                  <a:latin typeface="Arial" panose="020B0604020202020204" pitchFamily="34" charset="0"/>
                  <a:cs typeface="Arial" panose="020B0604020202020204" pitchFamily="34" charset="0"/>
                </a:rPr>
                <a:t>Keynote Address by:</a:t>
              </a:r>
            </a:p>
            <a:p>
              <a:r>
                <a:rPr lang="en-US" b="1" dirty="0" err="1" smtClean="0">
                  <a:solidFill>
                    <a:schemeClr val="tx1"/>
                  </a:solidFill>
                  <a:latin typeface="Arial" panose="020B0604020202020204" pitchFamily="34" charset="0"/>
                  <a:cs typeface="Arial" panose="020B0604020202020204" pitchFamily="34" charset="0"/>
                </a:rPr>
                <a:t>YBhg</a:t>
              </a:r>
              <a:r>
                <a:rPr lang="en-US" b="1" dirty="0" smtClean="0">
                  <a:solidFill>
                    <a:schemeClr val="tx1"/>
                  </a:solidFill>
                  <a:latin typeface="Arial" panose="020B0604020202020204" pitchFamily="34" charset="0"/>
                  <a:cs typeface="Arial" panose="020B0604020202020204" pitchFamily="34" charset="0"/>
                </a:rPr>
                <a:t>. </a:t>
              </a:r>
              <a:r>
                <a:rPr lang="en-US" b="1" dirty="0" err="1" smtClean="0">
                  <a:solidFill>
                    <a:schemeClr val="tx1"/>
                  </a:solidFill>
                  <a:latin typeface="Arial" panose="020B0604020202020204" pitchFamily="34" charset="0"/>
                  <a:cs typeface="Arial" panose="020B0604020202020204" pitchFamily="34" charset="0"/>
                </a:rPr>
                <a:t>Dato</a:t>
              </a:r>
              <a:r>
                <a:rPr lang="en-US" b="1" dirty="0" smtClean="0">
                  <a:solidFill>
                    <a:schemeClr val="tx1"/>
                  </a:solidFill>
                  <a:latin typeface="Arial" panose="020B0604020202020204" pitchFamily="34" charset="0"/>
                  <a:cs typeface="Arial" panose="020B0604020202020204" pitchFamily="34" charset="0"/>
                </a:rPr>
                <a:t>’ </a:t>
              </a:r>
              <a:r>
                <a:rPr lang="en-US" b="1" dirty="0" err="1" smtClean="0">
                  <a:solidFill>
                    <a:schemeClr val="tx1"/>
                  </a:solidFill>
                  <a:latin typeface="Arial" panose="020B0604020202020204" pitchFamily="34" charset="0"/>
                  <a:cs typeface="Arial" panose="020B0604020202020204" pitchFamily="34" charset="0"/>
                </a:rPr>
                <a:t>Mohtar</a:t>
              </a:r>
              <a:r>
                <a:rPr lang="en-US" b="1" dirty="0" smtClean="0">
                  <a:solidFill>
                    <a:schemeClr val="tx1"/>
                  </a:solidFill>
                  <a:latin typeface="Arial" panose="020B0604020202020204" pitchFamily="34" charset="0"/>
                  <a:cs typeface="Arial" panose="020B0604020202020204" pitchFamily="34" charset="0"/>
                </a:rPr>
                <a:t> </a:t>
              </a:r>
              <a:r>
                <a:rPr lang="en-US" b="1" dirty="0" err="1" smtClean="0">
                  <a:solidFill>
                    <a:schemeClr val="tx1"/>
                  </a:solidFill>
                  <a:latin typeface="Arial" panose="020B0604020202020204" pitchFamily="34" charset="0"/>
                  <a:cs typeface="Arial" panose="020B0604020202020204" pitchFamily="34" charset="0"/>
                </a:rPr>
                <a:t>Mohd</a:t>
              </a:r>
              <a:r>
                <a:rPr lang="en-US" b="1" dirty="0" smtClean="0">
                  <a:solidFill>
                    <a:schemeClr val="tx1"/>
                  </a:solidFill>
                  <a:latin typeface="Arial" panose="020B0604020202020204" pitchFamily="34" charset="0"/>
                  <a:cs typeface="Arial" panose="020B0604020202020204" pitchFamily="34" charset="0"/>
                </a:rPr>
                <a:t> </a:t>
              </a:r>
              <a:r>
                <a:rPr lang="en-US" b="1" dirty="0" err="1" smtClean="0">
                  <a:solidFill>
                    <a:schemeClr val="tx1"/>
                  </a:solidFill>
                  <a:latin typeface="Arial" panose="020B0604020202020204" pitchFamily="34" charset="0"/>
                  <a:cs typeface="Arial" panose="020B0604020202020204" pitchFamily="34" charset="0"/>
                </a:rPr>
                <a:t>Abd</a:t>
              </a:r>
              <a:r>
                <a:rPr lang="en-US" b="1" dirty="0" smtClean="0">
                  <a:solidFill>
                    <a:schemeClr val="tx1"/>
                  </a:solidFill>
                  <a:latin typeface="Arial" panose="020B0604020202020204" pitchFamily="34" charset="0"/>
                  <a:cs typeface="Arial" panose="020B0604020202020204" pitchFamily="34" charset="0"/>
                </a:rPr>
                <a:t> Rahman</a:t>
              </a:r>
            </a:p>
            <a:p>
              <a:r>
                <a:rPr lang="en-US" b="1" dirty="0" smtClean="0">
                  <a:solidFill>
                    <a:schemeClr val="tx1"/>
                  </a:solidFill>
                  <a:latin typeface="Arial" panose="020B0604020202020204" pitchFamily="34" charset="0"/>
                  <a:cs typeface="Arial" panose="020B0604020202020204" pitchFamily="34" charset="0"/>
                </a:rPr>
                <a:t>Director General</a:t>
              </a:r>
            </a:p>
            <a:p>
              <a:r>
                <a:rPr lang="en-US" b="1" dirty="0" smtClean="0">
                  <a:solidFill>
                    <a:schemeClr val="tx1"/>
                  </a:solidFill>
                  <a:latin typeface="Arial" panose="020B0604020202020204" pitchFamily="34" charset="0"/>
                  <a:cs typeface="Arial" panose="020B0604020202020204" pitchFamily="34" charset="0"/>
                </a:rPr>
                <a:t>Malaysia Disaster Management Agency (NADMA)</a:t>
              </a:r>
            </a:p>
            <a:p>
              <a:pPr algn="ctr"/>
              <a:endParaRPr lang="en-US" sz="1200" b="1" dirty="0">
                <a:solidFill>
                  <a:srgbClr val="C00000"/>
                </a:solidFill>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7" y="125303"/>
            <a:ext cx="436838" cy="344705"/>
          </a:xfrm>
          <a:prstGeom prst="rect">
            <a:avLst/>
          </a:prstGeom>
        </p:spPr>
      </p:pic>
      <p:sp>
        <p:nvSpPr>
          <p:cNvPr id="13" name="Title 1"/>
          <p:cNvSpPr txBox="1">
            <a:spLocks/>
          </p:cNvSpPr>
          <p:nvPr/>
        </p:nvSpPr>
        <p:spPr>
          <a:xfrm>
            <a:off x="490321" y="105021"/>
            <a:ext cx="2614449" cy="40464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MY" sz="1000" b="1" dirty="0" smtClean="0">
                <a:latin typeface="Arno Pro" panose="02020502040506020403" pitchFamily="18" charset="0"/>
              </a:rPr>
              <a:t>NATIONAL DISASTER MANAGEMENT AGENCY</a:t>
            </a:r>
          </a:p>
          <a:p>
            <a:pPr>
              <a:lnSpc>
                <a:spcPct val="80000"/>
              </a:lnSpc>
            </a:pPr>
            <a:r>
              <a:rPr lang="en-MY" sz="1000" b="1" dirty="0" smtClean="0">
                <a:latin typeface="Arno Pro" panose="02020502040506020403" pitchFamily="18" charset="0"/>
              </a:rPr>
              <a:t>Prime Minister Department, Malaysia</a:t>
            </a:r>
            <a:endParaRPr lang="en-MY" sz="1000" b="1" dirty="0">
              <a:latin typeface="Arno Pro" panose="02020502040506020403" pitchFamily="18" charset="0"/>
            </a:endParaRPr>
          </a:p>
        </p:txBody>
      </p:sp>
      <p:sp>
        <p:nvSpPr>
          <p:cNvPr id="14" name="Rectangle 13"/>
          <p:cNvSpPr/>
          <p:nvPr/>
        </p:nvSpPr>
        <p:spPr>
          <a:xfrm>
            <a:off x="0" y="95333"/>
            <a:ext cx="2956560" cy="404647"/>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6870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descr="https://www.dailypedia.net/wp-content/uploads/2015/06/k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77251"/>
            <a:ext cx="4889789" cy="14493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C00000"/>
                </a:solidFill>
                <a:effectLst>
                  <a:outerShdw blurRad="38100" dist="38100" dir="2700000" algn="tl">
                    <a:srgbClr val="000000">
                      <a:alpha val="43137"/>
                    </a:srgbClr>
                  </a:outerShdw>
                </a:effectLst>
                <a:latin typeface="Helvetica-Condensed-Black-Se" pitchFamily="2" charset="0"/>
              </a:rPr>
              <a:t>SABAH EQ 2015</a:t>
            </a:r>
            <a:endParaRPr lang="en-US" dirty="0">
              <a:solidFill>
                <a:srgbClr val="C00000"/>
              </a:solidFill>
              <a:effectLst>
                <a:outerShdw blurRad="38100" dist="38100" dir="2700000" algn="tl">
                  <a:srgbClr val="000000">
                    <a:alpha val="43137"/>
                  </a:srgbClr>
                </a:outerShdw>
              </a:effectLst>
              <a:latin typeface="Helvetica-Condensed-Black-Se" pitchFamily="2" charset="0"/>
            </a:endParaRPr>
          </a:p>
        </p:txBody>
      </p:sp>
    </p:spTree>
    <p:extLst>
      <p:ext uri="{BB962C8B-B14F-4D97-AF65-F5344CB8AC3E}">
        <p14:creationId xmlns:p14="http://schemas.microsoft.com/office/powerpoint/2010/main" val="396981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80799" cy="5510328"/>
          </a:xfrm>
          <a:prstGeom prst="rect">
            <a:avLst/>
          </a:prstGeom>
        </p:spPr>
      </p:pic>
      <p:sp>
        <p:nvSpPr>
          <p:cNvPr id="62" name="Rounded Rectangle 61"/>
          <p:cNvSpPr/>
          <p:nvPr/>
        </p:nvSpPr>
        <p:spPr>
          <a:xfrm>
            <a:off x="281083" y="256435"/>
            <a:ext cx="7149729" cy="723901"/>
          </a:xfrm>
          <a:prstGeom prst="roundRect">
            <a:avLst/>
          </a:prstGeom>
          <a:solidFill>
            <a:schemeClr val="tx1">
              <a:lumMod val="95000"/>
              <a:lumOff val="5000"/>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MALAYSIA DISASTER LANDSCAPE</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TextBox 28"/>
          <p:cNvSpPr txBox="1"/>
          <p:nvPr/>
        </p:nvSpPr>
        <p:spPr>
          <a:xfrm>
            <a:off x="8047106" y="6325903"/>
            <a:ext cx="4082888" cy="307777"/>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 The Earth Institute of Columbia University</a:t>
            </a:r>
            <a:endParaRPr lang="en-US" sz="14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1" y="776205"/>
            <a:ext cx="7809966" cy="58574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9" y="4246472"/>
            <a:ext cx="12221559" cy="2621019"/>
          </a:xfrm>
          <a:prstGeom prst="rect">
            <a:avLst/>
          </a:prstGeom>
        </p:spPr>
      </p:pic>
      <p:sp>
        <p:nvSpPr>
          <p:cNvPr id="54" name="Rounded Rectangle 53"/>
          <p:cNvSpPr/>
          <p:nvPr/>
        </p:nvSpPr>
        <p:spPr>
          <a:xfrm>
            <a:off x="6737396" y="2954401"/>
            <a:ext cx="5318896" cy="3903599"/>
          </a:xfrm>
          <a:prstGeom prst="roundRect">
            <a:avLst>
              <a:gd name="adj" fmla="val 10471"/>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53" name="Chart 52"/>
          <p:cNvGraphicFramePr>
            <a:graphicFrameLocks/>
          </p:cNvGraphicFramePr>
          <p:nvPr>
            <p:extLst>
              <p:ext uri="{D42A27DB-BD31-4B8C-83A1-F6EECF244321}">
                <p14:modId xmlns:p14="http://schemas.microsoft.com/office/powerpoint/2010/main" val="1354380299"/>
              </p:ext>
            </p:extLst>
          </p:nvPr>
        </p:nvGraphicFramePr>
        <p:xfrm>
          <a:off x="6978792" y="3388960"/>
          <a:ext cx="4836103" cy="3110755"/>
        </p:xfrm>
        <a:graphic>
          <a:graphicData uri="http://schemas.openxmlformats.org/drawingml/2006/chart">
            <c:chart xmlns:c="http://schemas.openxmlformats.org/drawingml/2006/chart" xmlns:r="http://schemas.openxmlformats.org/officeDocument/2006/relationships" r:id="rId5"/>
          </a:graphicData>
        </a:graphic>
      </p:graphicFrame>
      <p:pic>
        <p:nvPicPr>
          <p:cNvPr id="55" name="Picture 54"/>
          <p:cNvPicPr>
            <a:picLocks noChangeAspect="1"/>
          </p:cNvPicPr>
          <p:nvPr/>
        </p:nvPicPr>
        <p:blipFill rotWithShape="1">
          <a:blip r:embed="rId6"/>
          <a:srcRect l="40678" t="38888" r="23635" b="19170"/>
          <a:stretch/>
        </p:blipFill>
        <p:spPr>
          <a:xfrm>
            <a:off x="7729805" y="542394"/>
            <a:ext cx="3720759" cy="2458617"/>
          </a:xfrm>
          <a:prstGeom prst="rect">
            <a:avLst/>
          </a:prstGeom>
          <a:ln>
            <a:noFill/>
          </a:ln>
          <a:effectLst>
            <a:softEdge rad="112500"/>
          </a:effectLst>
        </p:spPr>
      </p:pic>
      <p:pic>
        <p:nvPicPr>
          <p:cNvPr id="13" name="Picture 12"/>
          <p:cNvPicPr>
            <a:picLocks noChangeAspect="1"/>
          </p:cNvPicPr>
          <p:nvPr/>
        </p:nvPicPr>
        <p:blipFill>
          <a:blip r:embed="rId7"/>
          <a:stretch>
            <a:fillRect/>
          </a:stretch>
        </p:blipFill>
        <p:spPr>
          <a:xfrm>
            <a:off x="9486900" y="61172"/>
            <a:ext cx="2705100" cy="390525"/>
          </a:xfrm>
          <a:prstGeom prst="rect">
            <a:avLst/>
          </a:prstGeom>
        </p:spPr>
      </p:pic>
      <p:pic>
        <p:nvPicPr>
          <p:cNvPr id="4" name="Picture 3"/>
          <p:cNvPicPr>
            <a:picLocks noChangeAspect="1"/>
          </p:cNvPicPr>
          <p:nvPr/>
        </p:nvPicPr>
        <p:blipFill>
          <a:blip r:embed="rId8"/>
          <a:stretch>
            <a:fillRect/>
          </a:stretch>
        </p:blipFill>
        <p:spPr>
          <a:xfrm>
            <a:off x="107314" y="1311251"/>
            <a:ext cx="6630134" cy="5491148"/>
          </a:xfrm>
          <a:prstGeom prst="rect">
            <a:avLst/>
          </a:prstGeom>
        </p:spPr>
      </p:pic>
    </p:spTree>
    <p:extLst>
      <p:ext uri="{BB962C8B-B14F-4D97-AF65-F5344CB8AC3E}">
        <p14:creationId xmlns:p14="http://schemas.microsoft.com/office/powerpoint/2010/main" val="3863002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543" b="6921"/>
          <a:stretch/>
        </p:blipFill>
        <p:spPr>
          <a:xfrm>
            <a:off x="0" y="0"/>
            <a:ext cx="12208704" cy="6858000"/>
          </a:xfrm>
          <a:prstGeom prst="rect">
            <a:avLst/>
          </a:prstGeom>
        </p:spPr>
      </p:pic>
      <p:grpSp>
        <p:nvGrpSpPr>
          <p:cNvPr id="7" name="Group 6"/>
          <p:cNvGrpSpPr/>
          <p:nvPr/>
        </p:nvGrpSpPr>
        <p:grpSpPr>
          <a:xfrm>
            <a:off x="545072" y="4356100"/>
            <a:ext cx="4631952" cy="2112480"/>
            <a:chOff x="633972" y="3886200"/>
            <a:chExt cx="4631952" cy="2112480"/>
          </a:xfrm>
        </p:grpSpPr>
        <p:sp>
          <p:nvSpPr>
            <p:cNvPr id="39" name="Rounded Rectangle 38"/>
            <p:cNvSpPr/>
            <p:nvPr/>
          </p:nvSpPr>
          <p:spPr>
            <a:xfrm>
              <a:off x="633972" y="3886200"/>
              <a:ext cx="4631952" cy="2112480"/>
            </a:xfrm>
            <a:prstGeom prst="roundRect">
              <a:avLst>
                <a:gd name="adj" fmla="val 8348"/>
              </a:avLst>
            </a:prstGeom>
            <a:solidFill>
              <a:schemeClr val="tx1">
                <a:lumMod val="95000"/>
                <a:lumOff val="5000"/>
                <a:alpha val="7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0" name="TextBox 39"/>
            <p:cNvSpPr txBox="1"/>
            <p:nvPr/>
          </p:nvSpPr>
          <p:spPr>
            <a:xfrm>
              <a:off x="1031835" y="4162774"/>
              <a:ext cx="3836225" cy="1446550"/>
            </a:xfrm>
            <a:prstGeom prst="rect">
              <a:avLst/>
            </a:prstGeom>
            <a:noFill/>
          </p:spPr>
          <p:txBody>
            <a:bodyPr wrap="square" rtlCol="0">
              <a:spAutoFit/>
            </a:bodyPr>
            <a:lstStyle/>
            <a:p>
              <a:pPr algn="just"/>
              <a:r>
                <a:rPr lang="en-US" sz="2800" b="1" dirty="0" smtClean="0">
                  <a:solidFill>
                    <a:srgbClr val="FFFF00"/>
                  </a:solidFill>
                  <a:latin typeface="Arial" panose="020B0604020202020204" pitchFamily="34" charset="0"/>
                  <a:cs typeface="Arial" panose="020B0604020202020204" pitchFamily="34" charset="0"/>
                </a:rPr>
                <a:t>Floods </a:t>
              </a:r>
            </a:p>
            <a:p>
              <a:pPr algn="just"/>
              <a:r>
                <a:rPr lang="en-US" sz="2000" dirty="0" smtClean="0">
                  <a:solidFill>
                    <a:schemeClr val="bg1"/>
                  </a:solidFill>
                  <a:latin typeface="Arial" panose="020B0604020202020204" pitchFamily="34" charset="0"/>
                  <a:cs typeface="Arial" panose="020B0604020202020204" pitchFamily="34" charset="0"/>
                </a:rPr>
                <a:t>are the primary hazard affecting Malaysia, ranking at the top for most of the states in the country</a:t>
              </a:r>
              <a:endParaRPr lang="en-US" sz="1600" dirty="0">
                <a:solidFill>
                  <a:schemeClr val="bg1"/>
                </a:solidFill>
                <a:latin typeface="Arial" panose="020B0604020202020204" pitchFamily="34" charset="0"/>
                <a:cs typeface="Arial" panose="020B0604020202020204" pitchFamily="34" charset="0"/>
              </a:endParaRPr>
            </a:p>
          </p:txBody>
        </p:sp>
        <p:cxnSp>
          <p:nvCxnSpPr>
            <p:cNvPr id="4" name="Straight Connector 3"/>
            <p:cNvCxnSpPr/>
            <p:nvPr/>
          </p:nvCxnSpPr>
          <p:spPr>
            <a:xfrm>
              <a:off x="1031835" y="4610100"/>
              <a:ext cx="383622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102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907" b="14042"/>
          <a:stretch/>
        </p:blipFill>
        <p:spPr>
          <a:xfrm>
            <a:off x="4430" y="0"/>
            <a:ext cx="12187570" cy="6858000"/>
          </a:xfrm>
          <a:prstGeom prst="rect">
            <a:avLst/>
          </a:prstGeom>
        </p:spPr>
      </p:pic>
      <p:grpSp>
        <p:nvGrpSpPr>
          <p:cNvPr id="4" name="Group 3"/>
          <p:cNvGrpSpPr/>
          <p:nvPr/>
        </p:nvGrpSpPr>
        <p:grpSpPr>
          <a:xfrm>
            <a:off x="7297290" y="4276760"/>
            <a:ext cx="4631952" cy="2442680"/>
            <a:chOff x="6768072" y="3849377"/>
            <a:chExt cx="4631952" cy="2442680"/>
          </a:xfrm>
        </p:grpSpPr>
        <p:sp>
          <p:nvSpPr>
            <p:cNvPr id="39" name="Rounded Rectangle 38"/>
            <p:cNvSpPr/>
            <p:nvPr/>
          </p:nvSpPr>
          <p:spPr>
            <a:xfrm>
              <a:off x="6768072" y="3849377"/>
              <a:ext cx="4631952" cy="2442680"/>
            </a:xfrm>
            <a:prstGeom prst="roundRect">
              <a:avLst>
                <a:gd name="adj" fmla="val 8348"/>
              </a:avLst>
            </a:prstGeom>
            <a:solidFill>
              <a:schemeClr val="tx1">
                <a:lumMod val="95000"/>
                <a:lumOff val="5000"/>
                <a:alpha val="7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7165935" y="4193554"/>
              <a:ext cx="3836225" cy="1754326"/>
            </a:xfrm>
            <a:prstGeom prst="rect">
              <a:avLst/>
            </a:prstGeom>
            <a:noFill/>
          </p:spPr>
          <p:txBody>
            <a:bodyPr wrap="square" rtlCol="0">
              <a:spAutoFit/>
            </a:bodyPr>
            <a:lstStyle/>
            <a:p>
              <a:pPr algn="just"/>
              <a:r>
                <a:rPr lang="en-US" sz="2800" b="1" dirty="0" smtClean="0">
                  <a:solidFill>
                    <a:srgbClr val="FFFF00"/>
                  </a:solidFill>
                  <a:latin typeface="Arial" panose="020B0604020202020204" pitchFamily="34" charset="0"/>
                  <a:cs typeface="Arial" panose="020B0604020202020204" pitchFamily="34" charset="0"/>
                </a:rPr>
                <a:t>Landslides &amp; Storms </a:t>
              </a:r>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also significant though their effects are limited to much smaller areas all over the country</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 name="Straight Connector 2"/>
            <p:cNvCxnSpPr/>
            <p:nvPr/>
          </p:nvCxnSpPr>
          <p:spPr>
            <a:xfrm>
              <a:off x="7061200" y="4648200"/>
              <a:ext cx="40005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759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t="1664" b="7338"/>
          <a:stretch/>
        </p:blipFill>
        <p:spPr>
          <a:xfrm>
            <a:off x="0" y="-7526"/>
            <a:ext cx="12192000" cy="6865526"/>
          </a:xfrm>
          <a:prstGeom prst="rect">
            <a:avLst/>
          </a:prstGeom>
        </p:spPr>
      </p:pic>
      <p:sp>
        <p:nvSpPr>
          <p:cNvPr id="30" name="Rounded Rectangle 29"/>
          <p:cNvSpPr/>
          <p:nvPr/>
        </p:nvSpPr>
        <p:spPr>
          <a:xfrm>
            <a:off x="4913177" y="296493"/>
            <a:ext cx="5134946" cy="838200"/>
          </a:xfrm>
          <a:prstGeom prst="roundRect">
            <a:avLst/>
          </a:prstGeom>
          <a:solidFill>
            <a:schemeClr val="tx1">
              <a:lumMod val="65000"/>
              <a:lumOff val="3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11</a:t>
            </a:r>
            <a:r>
              <a:rPr lang="en-MY" sz="2800" baseline="30000" dirty="0" smtClean="0">
                <a:solidFill>
                  <a:srgbClr val="FFC000"/>
                </a:solidFill>
                <a:effectLst>
                  <a:outerShdw blurRad="38100" dist="38100" dir="2700000" algn="tl">
                    <a:srgbClr val="000000">
                      <a:alpha val="43137"/>
                    </a:srgbClr>
                  </a:outerShdw>
                </a:effectLst>
                <a:latin typeface="Impact" panose="020B0806030902050204" pitchFamily="34" charset="0"/>
              </a:rPr>
              <a:t>th</a:t>
            </a: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 Malaysia Plan (2015-2020)</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1" name="Rounded Rectangle 30"/>
          <p:cNvSpPr/>
          <p:nvPr/>
        </p:nvSpPr>
        <p:spPr>
          <a:xfrm>
            <a:off x="4913177" y="1346638"/>
            <a:ext cx="5134947" cy="838200"/>
          </a:xfrm>
          <a:prstGeom prst="roundRect">
            <a:avLst/>
          </a:prstGeom>
          <a:solidFill>
            <a:schemeClr val="tx1">
              <a:lumMod val="65000"/>
              <a:lumOff val="3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Governance</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2" name="Rounded Rectangle 31"/>
          <p:cNvSpPr/>
          <p:nvPr/>
        </p:nvSpPr>
        <p:spPr>
          <a:xfrm>
            <a:off x="4870897" y="2426585"/>
            <a:ext cx="5134949" cy="838200"/>
          </a:xfrm>
          <a:prstGeom prst="roundRect">
            <a:avLst/>
          </a:prstGeom>
          <a:solidFill>
            <a:schemeClr val="tx1">
              <a:lumMod val="65000"/>
              <a:lumOff val="3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Science &amp; Technology</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21" name="Rounded Rectangle 20"/>
          <p:cNvSpPr/>
          <p:nvPr/>
        </p:nvSpPr>
        <p:spPr>
          <a:xfrm>
            <a:off x="4898381" y="3506532"/>
            <a:ext cx="5134949" cy="838200"/>
          </a:xfrm>
          <a:prstGeom prst="roundRect">
            <a:avLst/>
          </a:prstGeom>
          <a:solidFill>
            <a:schemeClr val="tx1">
              <a:lumMod val="65000"/>
              <a:lumOff val="3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Understanding the Risk </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cxnSp>
        <p:nvCxnSpPr>
          <p:cNvPr id="13" name="Straight Connector 12"/>
          <p:cNvCxnSpPr>
            <a:stCxn id="15" idx="6"/>
            <a:endCxn id="30" idx="1"/>
          </p:cNvCxnSpPr>
          <p:nvPr/>
        </p:nvCxnSpPr>
        <p:spPr>
          <a:xfrm flipV="1">
            <a:off x="3967655" y="715593"/>
            <a:ext cx="945522" cy="2780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5" idx="6"/>
          </p:cNvCxnSpPr>
          <p:nvPr/>
        </p:nvCxnSpPr>
        <p:spPr>
          <a:xfrm flipV="1">
            <a:off x="3967655" y="2258962"/>
            <a:ext cx="888446" cy="1237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6"/>
            <a:endCxn id="32" idx="1"/>
          </p:cNvCxnSpPr>
          <p:nvPr/>
        </p:nvCxnSpPr>
        <p:spPr>
          <a:xfrm>
            <a:off x="3967655" y="3600518"/>
            <a:ext cx="903245" cy="521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21" idx="1"/>
          </p:cNvCxnSpPr>
          <p:nvPr/>
        </p:nvCxnSpPr>
        <p:spPr>
          <a:xfrm>
            <a:off x="3967655" y="3600518"/>
            <a:ext cx="903245" cy="1710678"/>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62455" y="1765738"/>
            <a:ext cx="3505200" cy="3461426"/>
            <a:chOff x="1359031" y="1890893"/>
            <a:chExt cx="3337984" cy="3253292"/>
          </a:xfrm>
        </p:grpSpPr>
        <p:sp>
          <p:nvSpPr>
            <p:cNvPr id="11" name="Oval 10"/>
            <p:cNvSpPr/>
            <p:nvPr/>
          </p:nvSpPr>
          <p:spPr>
            <a:xfrm>
              <a:off x="1565802" y="2052328"/>
              <a:ext cx="2950612" cy="2904866"/>
            </a:xfrm>
            <a:prstGeom prst="ellipse">
              <a:avLst/>
            </a:prstGeom>
            <a:solidFill>
              <a:schemeClr val="tx1">
                <a:lumMod val="95000"/>
                <a:lumOff val="5000"/>
                <a:alpha val="50000"/>
              </a:schemeClr>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00B0F0"/>
                  </a:solidFill>
                  <a:latin typeface="Impact" panose="020B0806030902050204" pitchFamily="34" charset="0"/>
                </a:rPr>
                <a:t>Resilience in Disaster Management</a:t>
              </a:r>
              <a:endParaRPr lang="ru-RU" sz="2800" dirty="0">
                <a:solidFill>
                  <a:srgbClr val="00B0F0"/>
                </a:solidFill>
                <a:latin typeface="Impact" panose="020B0806030902050204" pitchFamily="34" charset="0"/>
              </a:endParaRPr>
            </a:p>
          </p:txBody>
        </p:sp>
        <p:sp>
          <p:nvSpPr>
            <p:cNvPr id="15" name="Oval 14"/>
            <p:cNvSpPr/>
            <p:nvPr/>
          </p:nvSpPr>
          <p:spPr>
            <a:xfrm>
              <a:off x="1359031" y="1890893"/>
              <a:ext cx="3337984" cy="3253292"/>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33" name="Straight Connector 32"/>
          <p:cNvCxnSpPr/>
          <p:nvPr/>
        </p:nvCxnSpPr>
        <p:spPr>
          <a:xfrm flipV="1">
            <a:off x="3995136" y="3322437"/>
            <a:ext cx="918041" cy="212082"/>
          </a:xfrm>
          <a:prstGeom prst="line">
            <a:avLst/>
          </a:prstGeom>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4870897" y="4556677"/>
            <a:ext cx="5134947" cy="838200"/>
          </a:xfrm>
          <a:prstGeom prst="roundRect">
            <a:avLst/>
          </a:prstGeom>
          <a:solidFill>
            <a:schemeClr val="tx1">
              <a:lumMod val="65000"/>
              <a:lumOff val="3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Partnership &amp; Cooperation</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8" name="Rounded Rectangle 37"/>
          <p:cNvSpPr/>
          <p:nvPr/>
        </p:nvSpPr>
        <p:spPr>
          <a:xfrm>
            <a:off x="4856101" y="5555381"/>
            <a:ext cx="5134947" cy="838200"/>
          </a:xfrm>
          <a:prstGeom prst="roundRect">
            <a:avLst/>
          </a:prstGeom>
          <a:solidFill>
            <a:schemeClr val="tx1">
              <a:lumMod val="65000"/>
              <a:lumOff val="3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Education &amp; Awareness </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428410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3516" b="18269"/>
          <a:stretch/>
        </p:blipFill>
        <p:spPr>
          <a:xfrm>
            <a:off x="0" y="0"/>
            <a:ext cx="12187418" cy="6858000"/>
          </a:xfrm>
          <a:prstGeom prst="rect">
            <a:avLst/>
          </a:prstGeom>
        </p:spPr>
      </p:pic>
      <p:sp>
        <p:nvSpPr>
          <p:cNvPr id="30" name="Rounded Rectangle 29"/>
          <p:cNvSpPr/>
          <p:nvPr/>
        </p:nvSpPr>
        <p:spPr>
          <a:xfrm>
            <a:off x="4913178" y="499189"/>
            <a:ext cx="5134946"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Organizational, Legal &amp; Policy</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1" name="Rounded Rectangle 30"/>
          <p:cNvSpPr/>
          <p:nvPr/>
        </p:nvSpPr>
        <p:spPr>
          <a:xfrm>
            <a:off x="4913177" y="1661985"/>
            <a:ext cx="5134947"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Awareness</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2" name="Rounded Rectangle 31"/>
          <p:cNvSpPr/>
          <p:nvPr/>
        </p:nvSpPr>
        <p:spPr>
          <a:xfrm>
            <a:off x="4876191" y="2774269"/>
            <a:ext cx="5134949"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Complexity</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21" name="Rounded Rectangle 20"/>
          <p:cNvSpPr/>
          <p:nvPr/>
        </p:nvSpPr>
        <p:spPr>
          <a:xfrm>
            <a:off x="4905380" y="3937065"/>
            <a:ext cx="5134949"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Resilience Measurement</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cxnSp>
        <p:nvCxnSpPr>
          <p:cNvPr id="13" name="Straight Connector 12"/>
          <p:cNvCxnSpPr>
            <a:stCxn id="15" idx="6"/>
            <a:endCxn id="30" idx="1"/>
          </p:cNvCxnSpPr>
          <p:nvPr/>
        </p:nvCxnSpPr>
        <p:spPr>
          <a:xfrm flipV="1">
            <a:off x="3967655" y="715593"/>
            <a:ext cx="945522" cy="2780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5" idx="6"/>
          </p:cNvCxnSpPr>
          <p:nvPr/>
        </p:nvCxnSpPr>
        <p:spPr>
          <a:xfrm flipV="1">
            <a:off x="3967655" y="2258962"/>
            <a:ext cx="888446" cy="1237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6"/>
          </p:cNvCxnSpPr>
          <p:nvPr/>
        </p:nvCxnSpPr>
        <p:spPr>
          <a:xfrm>
            <a:off x="3967655" y="3496451"/>
            <a:ext cx="888446" cy="859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6"/>
            <a:endCxn id="36" idx="1"/>
          </p:cNvCxnSpPr>
          <p:nvPr/>
        </p:nvCxnSpPr>
        <p:spPr>
          <a:xfrm>
            <a:off x="3967655" y="3496451"/>
            <a:ext cx="986205" cy="202251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62455" y="1765738"/>
            <a:ext cx="3505200" cy="3461426"/>
            <a:chOff x="1359031" y="1890893"/>
            <a:chExt cx="3337984" cy="3253292"/>
          </a:xfrm>
        </p:grpSpPr>
        <p:sp>
          <p:nvSpPr>
            <p:cNvPr id="11" name="Oval 10"/>
            <p:cNvSpPr/>
            <p:nvPr/>
          </p:nvSpPr>
          <p:spPr>
            <a:xfrm>
              <a:off x="1565802" y="2052328"/>
              <a:ext cx="2950612" cy="2904866"/>
            </a:xfrm>
            <a:prstGeom prst="ellipse">
              <a:avLst/>
            </a:prstGeom>
            <a:solidFill>
              <a:schemeClr val="tx1">
                <a:lumMod val="95000"/>
                <a:lumOff val="5000"/>
                <a:alpha val="50000"/>
              </a:schemeClr>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300" dirty="0" smtClean="0">
                  <a:solidFill>
                    <a:srgbClr val="00B0F0"/>
                  </a:solidFill>
                  <a:latin typeface="Impact" panose="020B0806030902050204" pitchFamily="34" charset="0"/>
                </a:rPr>
                <a:t>Challenges</a:t>
              </a:r>
              <a:endParaRPr lang="ru-RU" sz="3300" dirty="0">
                <a:solidFill>
                  <a:srgbClr val="00B0F0"/>
                </a:solidFill>
                <a:latin typeface="Impact" panose="020B0806030902050204" pitchFamily="34" charset="0"/>
              </a:endParaRPr>
            </a:p>
          </p:txBody>
        </p:sp>
        <p:sp>
          <p:nvSpPr>
            <p:cNvPr id="15" name="Oval 14"/>
            <p:cNvSpPr/>
            <p:nvPr/>
          </p:nvSpPr>
          <p:spPr>
            <a:xfrm>
              <a:off x="1359031" y="1890893"/>
              <a:ext cx="3337984" cy="3253292"/>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33" name="Straight Connector 32"/>
          <p:cNvCxnSpPr/>
          <p:nvPr/>
        </p:nvCxnSpPr>
        <p:spPr>
          <a:xfrm flipV="1">
            <a:off x="3995136" y="3322437"/>
            <a:ext cx="918041" cy="212082"/>
          </a:xfrm>
          <a:prstGeom prst="line">
            <a:avLst/>
          </a:prstGeom>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4953860" y="5099861"/>
            <a:ext cx="5134947"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FFC000"/>
                </a:solidFill>
                <a:effectLst>
                  <a:outerShdw blurRad="38100" dist="38100" dir="2700000" algn="tl">
                    <a:srgbClr val="000000">
                      <a:alpha val="43137"/>
                    </a:srgbClr>
                  </a:outerShdw>
                </a:effectLst>
                <a:latin typeface="Impact" panose="020B0806030902050204" pitchFamily="34" charset="0"/>
              </a:rPr>
              <a:t>International Cooperation </a:t>
            </a:r>
            <a:endParaRPr lang="ru-RU" sz="28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Tree>
    <p:extLst>
      <p:ext uri="{BB962C8B-B14F-4D97-AF65-F5344CB8AC3E}">
        <p14:creationId xmlns:p14="http://schemas.microsoft.com/office/powerpoint/2010/main" val="2531157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2" name="Rounded Rectangle 61"/>
          <p:cNvSpPr/>
          <p:nvPr/>
        </p:nvSpPr>
        <p:spPr>
          <a:xfrm>
            <a:off x="105107" y="812424"/>
            <a:ext cx="4339027" cy="4474279"/>
          </a:xfrm>
          <a:prstGeom prst="roundRect">
            <a:avLst/>
          </a:prstGeom>
          <a:solidFill>
            <a:schemeClr val="tx1">
              <a:lumMod val="95000"/>
              <a:lumOff val="5000"/>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WAY FORWARD</a:t>
            </a:r>
          </a:p>
        </p:txBody>
      </p:sp>
      <p:grpSp>
        <p:nvGrpSpPr>
          <p:cNvPr id="9" name="Group 8"/>
          <p:cNvGrpSpPr/>
          <p:nvPr/>
        </p:nvGrpSpPr>
        <p:grpSpPr>
          <a:xfrm>
            <a:off x="4444134" y="960805"/>
            <a:ext cx="6696528" cy="1041400"/>
            <a:chOff x="342900" y="2654300"/>
            <a:chExt cx="6696528" cy="1041400"/>
          </a:xfrm>
        </p:grpSpPr>
        <p:sp>
          <p:nvSpPr>
            <p:cNvPr id="10" name="Oval 9"/>
            <p:cNvSpPr/>
            <p:nvPr/>
          </p:nvSpPr>
          <p:spPr>
            <a:xfrm>
              <a:off x="342900" y="2654300"/>
              <a:ext cx="431800" cy="431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10" idx="6"/>
            </p:cNvCxnSpPr>
            <p:nvPr/>
          </p:nvCxnSpPr>
          <p:spPr>
            <a:xfrm>
              <a:off x="774700" y="2870200"/>
              <a:ext cx="927100" cy="127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6400" y="2870200"/>
              <a:ext cx="457200" cy="5588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08200" y="3416300"/>
              <a:ext cx="558800" cy="63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66999" y="2950131"/>
              <a:ext cx="4372429" cy="745569"/>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latin typeface="Arial" panose="020B0604020202020204" pitchFamily="34" charset="0"/>
                  <a:cs typeface="Arial" panose="020B0604020202020204" pitchFamily="34" charset="0"/>
                </a:rPr>
                <a:t>Adequate legislation</a:t>
              </a:r>
              <a:endParaRPr lang="en-US" sz="1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2" name="TextBox 21"/>
          <p:cNvSpPr txBox="1"/>
          <p:nvPr/>
        </p:nvSpPr>
        <p:spPr>
          <a:xfrm>
            <a:off x="883711" y="4326036"/>
            <a:ext cx="3602932" cy="400110"/>
          </a:xfrm>
          <a:prstGeom prst="rect">
            <a:avLst/>
          </a:prstGeom>
          <a:noFill/>
        </p:spPr>
        <p:txBody>
          <a:bodyPr wrap="square" rtlCol="0">
            <a:spAutoFit/>
          </a:bodyPr>
          <a:lstStyle/>
          <a:p>
            <a:pPr marL="342900" indent="-342900" algn="just">
              <a:buFont typeface="Arial" panose="020B0604020202020204" pitchFamily="34" charset="0"/>
              <a:buChar char="•"/>
            </a:pPr>
            <a:endPar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7" name="Group 16"/>
          <p:cNvGrpSpPr/>
          <p:nvPr/>
        </p:nvGrpSpPr>
        <p:grpSpPr>
          <a:xfrm>
            <a:off x="4444134" y="1981057"/>
            <a:ext cx="6696528" cy="1041400"/>
            <a:chOff x="342900" y="2654300"/>
            <a:chExt cx="6696528" cy="1041400"/>
          </a:xfrm>
        </p:grpSpPr>
        <p:sp>
          <p:nvSpPr>
            <p:cNvPr id="18" name="Oval 17"/>
            <p:cNvSpPr/>
            <p:nvPr/>
          </p:nvSpPr>
          <p:spPr>
            <a:xfrm>
              <a:off x="342900" y="2654300"/>
              <a:ext cx="431800" cy="431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6"/>
            </p:cNvCxnSpPr>
            <p:nvPr/>
          </p:nvCxnSpPr>
          <p:spPr>
            <a:xfrm>
              <a:off x="774700" y="2870200"/>
              <a:ext cx="927100" cy="127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6400" y="2870200"/>
              <a:ext cx="457200" cy="5588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108200" y="3416300"/>
              <a:ext cx="558800" cy="63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666999" y="2950131"/>
              <a:ext cx="4372429" cy="745569"/>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latin typeface="Arial" panose="020B0604020202020204" pitchFamily="34" charset="0"/>
                  <a:cs typeface="Arial" panose="020B0604020202020204" pitchFamily="34" charset="0"/>
                </a:rPr>
                <a:t>Coordination with stakeholders</a:t>
              </a:r>
              <a:endParaRPr lang="en-US" sz="1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8" name="Group 27"/>
          <p:cNvGrpSpPr/>
          <p:nvPr/>
        </p:nvGrpSpPr>
        <p:grpSpPr>
          <a:xfrm>
            <a:off x="4444134" y="2987538"/>
            <a:ext cx="6723701" cy="1043959"/>
            <a:chOff x="342900" y="2654300"/>
            <a:chExt cx="6723701" cy="1043959"/>
          </a:xfrm>
        </p:grpSpPr>
        <p:sp>
          <p:nvSpPr>
            <p:cNvPr id="29" name="Oval 28"/>
            <p:cNvSpPr/>
            <p:nvPr/>
          </p:nvSpPr>
          <p:spPr>
            <a:xfrm>
              <a:off x="342900" y="2654300"/>
              <a:ext cx="431800" cy="431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6"/>
            </p:cNvCxnSpPr>
            <p:nvPr/>
          </p:nvCxnSpPr>
          <p:spPr>
            <a:xfrm>
              <a:off x="774700" y="2870200"/>
              <a:ext cx="927100" cy="127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76400" y="2870200"/>
              <a:ext cx="457200" cy="5588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08200" y="3416300"/>
              <a:ext cx="558800" cy="63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2694172" y="2952690"/>
              <a:ext cx="4372429" cy="745569"/>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latin typeface="Arial" panose="020B0604020202020204" pitchFamily="34" charset="0"/>
                  <a:cs typeface="Arial" panose="020B0604020202020204" pitchFamily="34" charset="0"/>
                </a:rPr>
                <a:t>DRR awareness</a:t>
              </a:r>
              <a:endParaRPr lang="en-US" sz="1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34" name="Group 33"/>
          <p:cNvGrpSpPr/>
          <p:nvPr/>
        </p:nvGrpSpPr>
        <p:grpSpPr>
          <a:xfrm>
            <a:off x="4444134" y="3978138"/>
            <a:ext cx="6696528" cy="1041400"/>
            <a:chOff x="342900" y="2654300"/>
            <a:chExt cx="6696528" cy="1041400"/>
          </a:xfrm>
        </p:grpSpPr>
        <p:sp>
          <p:nvSpPr>
            <p:cNvPr id="35" name="Oval 34"/>
            <p:cNvSpPr/>
            <p:nvPr/>
          </p:nvSpPr>
          <p:spPr>
            <a:xfrm>
              <a:off x="342900" y="2654300"/>
              <a:ext cx="431800" cy="431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6"/>
            </p:cNvCxnSpPr>
            <p:nvPr/>
          </p:nvCxnSpPr>
          <p:spPr>
            <a:xfrm>
              <a:off x="774700" y="2870200"/>
              <a:ext cx="927100" cy="127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76400" y="2870200"/>
              <a:ext cx="457200" cy="5588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108200" y="3416300"/>
              <a:ext cx="558800" cy="63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666999" y="2950131"/>
              <a:ext cx="4372429" cy="745569"/>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latin typeface="Arial" panose="020B0604020202020204" pitchFamily="34" charset="0"/>
                  <a:cs typeface="Arial" panose="020B0604020202020204" pitchFamily="34" charset="0"/>
                </a:rPr>
                <a:t>Disaster preparedness</a:t>
              </a:r>
              <a:endParaRPr lang="en-US" sz="1200" b="1"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07" y="821210"/>
            <a:ext cx="2760617" cy="2070463"/>
          </a:xfrm>
          <a:prstGeom prst="rect">
            <a:avLst/>
          </a:prstGeom>
        </p:spPr>
      </p:pic>
      <p:grpSp>
        <p:nvGrpSpPr>
          <p:cNvPr id="42" name="Group 41"/>
          <p:cNvGrpSpPr/>
          <p:nvPr/>
        </p:nvGrpSpPr>
        <p:grpSpPr>
          <a:xfrm>
            <a:off x="4444134" y="4955165"/>
            <a:ext cx="6696528" cy="1041400"/>
            <a:chOff x="342900" y="2654300"/>
            <a:chExt cx="6696528" cy="1041400"/>
          </a:xfrm>
        </p:grpSpPr>
        <p:sp>
          <p:nvSpPr>
            <p:cNvPr id="43" name="Oval 42"/>
            <p:cNvSpPr/>
            <p:nvPr/>
          </p:nvSpPr>
          <p:spPr>
            <a:xfrm>
              <a:off x="342900" y="2654300"/>
              <a:ext cx="431800" cy="431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43" idx="6"/>
            </p:cNvCxnSpPr>
            <p:nvPr/>
          </p:nvCxnSpPr>
          <p:spPr>
            <a:xfrm>
              <a:off x="774700" y="2870200"/>
              <a:ext cx="927100" cy="127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76400" y="2870200"/>
              <a:ext cx="457200" cy="5588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108200" y="3416300"/>
              <a:ext cx="558800" cy="63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2666999" y="2950131"/>
              <a:ext cx="4372429" cy="745569"/>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latin typeface="Arial" panose="020B0604020202020204" pitchFamily="34" charset="0"/>
                  <a:cs typeface="Arial" panose="020B0604020202020204" pitchFamily="34" charset="0"/>
                </a:rPr>
                <a:t>International &amp; national cooperation</a:t>
              </a:r>
              <a:endParaRPr lang="en-US" sz="1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72792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print">
            <a:duotone>
              <a:prstClr val="black"/>
              <a:srgbClr val="663300">
                <a:tint val="45000"/>
                <a:satMod val="400000"/>
              </a:srgbClr>
            </a:duotone>
            <a:extLst>
              <a:ext uri="{28A0092B-C50C-407E-A947-70E740481C1C}">
                <a14:useLocalDpi xmlns:a14="http://schemas.microsoft.com/office/drawing/2010/main" val="0"/>
              </a:ext>
            </a:extLst>
          </a:blip>
          <a:srcRect t="12960" b="11328"/>
          <a:stretch/>
        </p:blipFill>
        <p:spPr>
          <a:xfrm>
            <a:off x="0" y="0"/>
            <a:ext cx="12192000" cy="6858000"/>
          </a:xfrm>
          <a:prstGeom prst="rect">
            <a:avLst/>
          </a:prstGeom>
        </p:spPr>
      </p:pic>
      <p:sp>
        <p:nvSpPr>
          <p:cNvPr id="62" name="Rounded Rectangle 61"/>
          <p:cNvSpPr/>
          <p:nvPr/>
        </p:nvSpPr>
        <p:spPr>
          <a:xfrm>
            <a:off x="7393292" y="4911897"/>
            <a:ext cx="4631952" cy="1702176"/>
          </a:xfrm>
          <a:prstGeom prst="roundRect">
            <a:avLst/>
          </a:prstGeom>
          <a:solidFill>
            <a:schemeClr val="tx1">
              <a:lumMod val="95000"/>
              <a:lumOff val="5000"/>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US"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58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609" t="4245" r="1183" b="24790"/>
          <a:stretch/>
        </p:blipFill>
        <p:spPr>
          <a:xfrm>
            <a:off x="0" y="0"/>
            <a:ext cx="12192000" cy="682062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346"/>
          <a:stretch/>
        </p:blipFill>
        <p:spPr>
          <a:xfrm>
            <a:off x="-29164" y="-63499"/>
            <a:ext cx="12208464" cy="37211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0800" y="1073014"/>
            <a:ext cx="9880799" cy="1292390"/>
          </a:xfrm>
          <a:prstGeom prst="rect">
            <a:avLst/>
          </a:prstGeom>
        </p:spPr>
      </p:pic>
      <p:sp>
        <p:nvSpPr>
          <p:cNvPr id="2" name="Title 1"/>
          <p:cNvSpPr>
            <a:spLocks noGrp="1"/>
          </p:cNvSpPr>
          <p:nvPr>
            <p:ph type="ctrTitle"/>
          </p:nvPr>
        </p:nvSpPr>
        <p:spPr>
          <a:xfrm>
            <a:off x="742631" y="738712"/>
            <a:ext cx="5671898" cy="1449365"/>
          </a:xfrm>
        </p:spPr>
        <p:txBody>
          <a:bodyPr>
            <a:noAutofit/>
          </a:bodyPr>
          <a:lstStyle/>
          <a:p>
            <a:pPr algn="l"/>
            <a:r>
              <a:rPr lang="en-US" sz="6600" dirty="0" smtClean="0">
                <a:solidFill>
                  <a:srgbClr val="C00000"/>
                </a:solidFill>
                <a:effectLst>
                  <a:outerShdw blurRad="38100" dist="38100" dir="2700000" algn="tl">
                    <a:srgbClr val="000000">
                      <a:alpha val="43137"/>
                    </a:srgbClr>
                  </a:outerShdw>
                </a:effectLst>
                <a:latin typeface="Helvetica-Condensed-Black-Se" pitchFamily="2" charset="0"/>
              </a:rPr>
              <a:t>YELLOW</a:t>
            </a:r>
            <a:r>
              <a:rPr lang="en-US" sz="4000" dirty="0" smtClean="0">
                <a:solidFill>
                  <a:srgbClr val="C00000"/>
                </a:solidFill>
                <a:effectLst>
                  <a:outerShdw blurRad="38100" dist="38100" dir="2700000" algn="tl">
                    <a:srgbClr val="000000">
                      <a:alpha val="43137"/>
                    </a:srgbClr>
                  </a:outerShdw>
                </a:effectLst>
                <a:latin typeface="Helvetica-Condensed-Black-Se" pitchFamily="2" charset="0"/>
              </a:rPr>
              <a:t> </a:t>
            </a:r>
            <a:r>
              <a:rPr lang="en-US" sz="6600" dirty="0" smtClean="0">
                <a:solidFill>
                  <a:srgbClr val="C00000"/>
                </a:solidFill>
                <a:effectLst>
                  <a:outerShdw blurRad="38100" dist="38100" dir="2700000" algn="tl">
                    <a:srgbClr val="000000">
                      <a:alpha val="43137"/>
                    </a:srgbClr>
                  </a:outerShdw>
                </a:effectLst>
                <a:latin typeface="Helvetica-Condensed-Black-Se" pitchFamily="2" charset="0"/>
              </a:rPr>
              <a:t>FLOOD</a:t>
            </a:r>
            <a:endParaRPr lang="en-US" sz="6600" dirty="0">
              <a:solidFill>
                <a:srgbClr val="C00000"/>
              </a:solidFill>
              <a:effectLst>
                <a:outerShdw blurRad="38100" dist="38100" dir="2700000" algn="tl">
                  <a:srgbClr val="000000">
                    <a:alpha val="43137"/>
                  </a:srgbClr>
                </a:outerShdw>
              </a:effectLst>
              <a:latin typeface="Helvetica-Condensed-Black-Se" pitchFamily="2" charset="0"/>
            </a:endParaRPr>
          </a:p>
        </p:txBody>
      </p:sp>
      <p:sp>
        <p:nvSpPr>
          <p:cNvPr id="5" name="Rounded Rectangle 4"/>
          <p:cNvSpPr/>
          <p:nvPr/>
        </p:nvSpPr>
        <p:spPr>
          <a:xfrm>
            <a:off x="241299" y="2609248"/>
            <a:ext cx="4740603" cy="4003487"/>
          </a:xfrm>
          <a:prstGeom prst="roundRect">
            <a:avLst>
              <a:gd name="adj" fmla="val 10471"/>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itle 1"/>
          <p:cNvSpPr txBox="1">
            <a:spLocks/>
          </p:cNvSpPr>
          <p:nvPr/>
        </p:nvSpPr>
        <p:spPr>
          <a:xfrm>
            <a:off x="760887" y="1954694"/>
            <a:ext cx="6497375" cy="65455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smtClean="0">
                <a:solidFill>
                  <a:srgbClr val="FFC000"/>
                </a:solidFill>
                <a:latin typeface="Leelawadee UI" panose="020B0502040204020203" pitchFamily="34" charset="-34"/>
                <a:cs typeface="Leelawadee UI" panose="020B0502040204020203" pitchFamily="34" charset="-34"/>
              </a:rPr>
              <a:t>WORST MONSOON FLOOD</a:t>
            </a:r>
          </a:p>
        </p:txBody>
      </p:sp>
      <p:sp>
        <p:nvSpPr>
          <p:cNvPr id="32" name="Title 1"/>
          <p:cNvSpPr txBox="1">
            <a:spLocks/>
          </p:cNvSpPr>
          <p:nvPr/>
        </p:nvSpPr>
        <p:spPr>
          <a:xfrm>
            <a:off x="493986" y="2710124"/>
            <a:ext cx="4225159" cy="3902611"/>
          </a:xfrm>
          <a:prstGeom prst="rect">
            <a:avLst/>
          </a:prstGeom>
        </p:spPr>
        <p:txBody>
          <a:bodyPr vert="horz" lIns="91440" tIns="45720" rIns="91440" bIns="45720" rtlCol="0" anchor="t">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fontAlgn="auto">
              <a:spcBef>
                <a:spcPts val="0"/>
              </a:spcBef>
              <a:spcAft>
                <a:spcPts val="0"/>
              </a:spcAft>
              <a:buFont typeface="Arial"/>
              <a:buChar char="•"/>
              <a:defRPr/>
            </a:pPr>
            <a:r>
              <a:rPr lang="en-US" sz="2300" dirty="0">
                <a:solidFill>
                  <a:schemeClr val="bg1"/>
                </a:solidFill>
                <a:latin typeface="Chaparral Pro Light" panose="02060403030505090203" pitchFamily="18" charset="0"/>
                <a:cs typeface="Arial Narrow"/>
              </a:rPr>
              <a:t>Cabinet </a:t>
            </a:r>
            <a:r>
              <a:rPr lang="en-US" sz="2300" dirty="0" smtClean="0">
                <a:solidFill>
                  <a:schemeClr val="bg1"/>
                </a:solidFill>
                <a:latin typeface="Chaparral Pro Light" panose="02060403030505090203" pitchFamily="18" charset="0"/>
                <a:cs typeface="Arial Narrow"/>
              </a:rPr>
              <a:t>considered </a:t>
            </a:r>
            <a:r>
              <a:rPr lang="en-US" sz="2300" dirty="0">
                <a:solidFill>
                  <a:schemeClr val="bg1"/>
                </a:solidFill>
                <a:latin typeface="Chaparral Pro Light" panose="02060403030505090203" pitchFamily="18" charset="0"/>
                <a:cs typeface="Arial Narrow"/>
              </a:rPr>
              <a:t>the memorandum of the Prime Minister dated </a:t>
            </a:r>
            <a:r>
              <a:rPr lang="en-US" sz="2300" u="sng" dirty="0">
                <a:solidFill>
                  <a:schemeClr val="bg1"/>
                </a:solidFill>
                <a:latin typeface="Chaparral Pro Light" panose="02060403030505090203" pitchFamily="18" charset="0"/>
                <a:cs typeface="Arial Narrow"/>
              </a:rPr>
              <a:t>26</a:t>
            </a:r>
            <a:r>
              <a:rPr lang="en-US" sz="2300" u="sng" baseline="30000" dirty="0">
                <a:solidFill>
                  <a:schemeClr val="bg1"/>
                </a:solidFill>
                <a:latin typeface="Chaparral Pro Light" panose="02060403030505090203" pitchFamily="18" charset="0"/>
                <a:cs typeface="Arial Narrow"/>
              </a:rPr>
              <a:t>th</a:t>
            </a:r>
            <a:r>
              <a:rPr lang="en-US" sz="2300" u="sng" dirty="0">
                <a:solidFill>
                  <a:schemeClr val="bg1"/>
                </a:solidFill>
                <a:latin typeface="Chaparral Pro Light" panose="02060403030505090203" pitchFamily="18" charset="0"/>
                <a:cs typeface="Arial Narrow"/>
              </a:rPr>
              <a:t> August 2015</a:t>
            </a:r>
            <a:r>
              <a:rPr lang="en-US" sz="2300" dirty="0">
                <a:solidFill>
                  <a:schemeClr val="bg1"/>
                </a:solidFill>
                <a:latin typeface="Chaparral Pro Light" panose="02060403030505090203" pitchFamily="18" charset="0"/>
                <a:cs typeface="Arial Narrow"/>
              </a:rPr>
              <a:t> agreed :</a:t>
            </a:r>
          </a:p>
          <a:p>
            <a:pPr algn="just" fontAlgn="auto">
              <a:spcBef>
                <a:spcPts val="0"/>
              </a:spcBef>
              <a:spcAft>
                <a:spcPts val="0"/>
              </a:spcAft>
              <a:defRPr/>
            </a:pPr>
            <a:endParaRPr lang="en-US" sz="2300" dirty="0">
              <a:solidFill>
                <a:schemeClr val="bg1"/>
              </a:solidFill>
              <a:latin typeface="Chaparral Pro Light" panose="02060403030505090203" pitchFamily="18" charset="0"/>
              <a:cs typeface="Arial Narrow"/>
            </a:endParaRPr>
          </a:p>
          <a:p>
            <a:pPr algn="just" fontAlgn="auto">
              <a:spcBef>
                <a:spcPts val="0"/>
              </a:spcBef>
              <a:spcAft>
                <a:spcPts val="0"/>
              </a:spcAft>
              <a:defRPr/>
            </a:pPr>
            <a:r>
              <a:rPr lang="en-US" sz="2300" dirty="0">
                <a:solidFill>
                  <a:srgbClr val="FFFF00"/>
                </a:solidFill>
                <a:latin typeface="Chaparral Pro Light" panose="02060403030505090203" pitchFamily="18" charset="0"/>
                <a:cs typeface="Arial Narrow"/>
              </a:rPr>
              <a:t>“the </a:t>
            </a:r>
            <a:r>
              <a:rPr lang="en-GB" sz="2300" dirty="0">
                <a:solidFill>
                  <a:srgbClr val="FFFF00"/>
                </a:solidFill>
                <a:latin typeface="Chaparral Pro Light" panose="02060403030505090203" pitchFamily="18" charset="0"/>
                <a:cs typeface="Arial Narrow"/>
              </a:rPr>
              <a:t>establishment of the </a:t>
            </a:r>
            <a:r>
              <a:rPr lang="en-GB" sz="2300" u="sng" dirty="0">
                <a:solidFill>
                  <a:srgbClr val="FFFF00"/>
                </a:solidFill>
                <a:latin typeface="Chaparral Pro Light" panose="02060403030505090203" pitchFamily="18" charset="0"/>
                <a:cs typeface="Arial Narrow"/>
              </a:rPr>
              <a:t>National Disaster Management Agency (NADMA)</a:t>
            </a:r>
            <a:r>
              <a:rPr lang="en-GB" sz="2300" dirty="0">
                <a:solidFill>
                  <a:srgbClr val="FFFF00"/>
                </a:solidFill>
                <a:latin typeface="Chaparral Pro Light" panose="02060403030505090203" pitchFamily="18" charset="0"/>
                <a:cs typeface="Arial Narrow"/>
              </a:rPr>
              <a:t> under the Prime Minister’s Department taking over the responsibility from the National Security Council.</a:t>
            </a:r>
            <a:r>
              <a:rPr lang="en-US" sz="2300" dirty="0">
                <a:solidFill>
                  <a:srgbClr val="FFFF00"/>
                </a:solidFill>
                <a:latin typeface="Chaparral Pro Light" panose="02060403030505090203" pitchFamily="18" charset="0"/>
                <a:cs typeface="Arial Narrow"/>
              </a:rPr>
              <a:t>”  </a:t>
            </a:r>
          </a:p>
          <a:p>
            <a:pPr algn="just" fontAlgn="auto">
              <a:spcBef>
                <a:spcPts val="0"/>
              </a:spcBef>
              <a:spcAft>
                <a:spcPts val="0"/>
              </a:spcAft>
              <a:defRPr/>
            </a:pPr>
            <a:endParaRPr lang="en-US" sz="2300" dirty="0">
              <a:solidFill>
                <a:schemeClr val="bg1"/>
              </a:solidFill>
              <a:latin typeface="Chaparral Pro Light" panose="02060403030505090203" pitchFamily="18" charset="0"/>
              <a:cs typeface="Arial Narrow"/>
            </a:endParaRPr>
          </a:p>
          <a:p>
            <a:pPr marL="342900" indent="-342900" algn="just" fontAlgn="auto">
              <a:spcBef>
                <a:spcPts val="0"/>
              </a:spcBef>
              <a:spcAft>
                <a:spcPts val="0"/>
              </a:spcAft>
              <a:buFont typeface="Arial"/>
              <a:buChar char="•"/>
              <a:defRPr/>
            </a:pPr>
            <a:r>
              <a:rPr lang="en-US" sz="2300" u="sng" dirty="0">
                <a:solidFill>
                  <a:schemeClr val="bg1"/>
                </a:solidFill>
                <a:latin typeface="Chaparral Pro Light" panose="02060403030505090203" pitchFamily="18" charset="0"/>
                <a:cs typeface="Arial Narrow"/>
              </a:rPr>
              <a:t>NADMA officially formed on 1</a:t>
            </a:r>
            <a:r>
              <a:rPr lang="en-US" sz="2300" u="sng" baseline="30000" dirty="0">
                <a:solidFill>
                  <a:schemeClr val="bg1"/>
                </a:solidFill>
                <a:latin typeface="Chaparral Pro Light" panose="02060403030505090203" pitchFamily="18" charset="0"/>
                <a:cs typeface="Arial Narrow"/>
              </a:rPr>
              <a:t>st</a:t>
            </a:r>
            <a:r>
              <a:rPr lang="en-US" sz="2300" u="sng" dirty="0">
                <a:solidFill>
                  <a:schemeClr val="bg1"/>
                </a:solidFill>
                <a:latin typeface="Chaparral Pro Light" panose="02060403030505090203" pitchFamily="18" charset="0"/>
                <a:cs typeface="Arial Narrow"/>
              </a:rPr>
              <a:t> October 2015 </a:t>
            </a:r>
            <a:r>
              <a:rPr lang="en-GB" sz="2300" dirty="0">
                <a:solidFill>
                  <a:schemeClr val="bg1"/>
                </a:solidFill>
                <a:latin typeface="Chaparral Pro Light" panose="02060403030505090203" pitchFamily="18" charset="0"/>
                <a:cs typeface="Arial Narrow"/>
              </a:rPr>
              <a:t>with the consolidation of the Disaster Management Division of the National Security Council, Post-Flood Recovery Unit of the Prime Minister’s Department and the Special Malaysia Disaster Assistance and Rescue Agency (SMART)</a:t>
            </a:r>
            <a:r>
              <a:rPr lang="en-US" sz="2300" dirty="0">
                <a:solidFill>
                  <a:schemeClr val="bg1"/>
                </a:solidFill>
                <a:latin typeface="Chaparral Pro Light" panose="02060403030505090203" pitchFamily="18" charset="0"/>
                <a:cs typeface="Arial Narrow"/>
              </a:rPr>
              <a:t> </a:t>
            </a:r>
          </a:p>
          <a:p>
            <a:pPr algn="l"/>
            <a:endParaRPr lang="en-US" sz="1600" dirty="0">
              <a:solidFill>
                <a:schemeClr val="bg1"/>
              </a:solidFill>
              <a:latin typeface="Chaparral Pro Light" panose="02060403030505090203" pitchFamily="18" charset="0"/>
              <a:cs typeface="Leelawadee UI" panose="020B0502040204020203" pitchFamily="34" charset="-34"/>
            </a:endParaRPr>
          </a:p>
        </p:txBody>
      </p:sp>
      <p:pic>
        <p:nvPicPr>
          <p:cNvPr id="3" name="Picture 2"/>
          <p:cNvPicPr>
            <a:picLocks noChangeAspect="1"/>
          </p:cNvPicPr>
          <p:nvPr/>
        </p:nvPicPr>
        <p:blipFill>
          <a:blip r:embed="rId5"/>
          <a:stretch>
            <a:fillRect/>
          </a:stretch>
        </p:blipFill>
        <p:spPr>
          <a:xfrm>
            <a:off x="9503364" y="37377"/>
            <a:ext cx="2705100" cy="390525"/>
          </a:xfrm>
          <a:prstGeom prst="rect">
            <a:avLst/>
          </a:prstGeom>
        </p:spPr>
      </p:pic>
    </p:spTree>
    <p:extLst>
      <p:ext uri="{BB962C8B-B14F-4D97-AF65-F5344CB8AC3E}">
        <p14:creationId xmlns:p14="http://schemas.microsoft.com/office/powerpoint/2010/main" val="439881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3"/>
          <a:stretch/>
        </p:blipFill>
        <p:spPr>
          <a:xfrm>
            <a:off x="-16463" y="-4421"/>
            <a:ext cx="12208464" cy="686242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346"/>
          <a:stretch/>
        </p:blipFill>
        <p:spPr>
          <a:xfrm>
            <a:off x="-26975" y="-11880"/>
            <a:ext cx="12208464" cy="37211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2055876"/>
            <a:ext cx="9880799" cy="1821203"/>
          </a:xfrm>
          <a:prstGeom prst="rect">
            <a:avLst/>
          </a:prstGeom>
        </p:spPr>
      </p:pic>
      <p:sp>
        <p:nvSpPr>
          <p:cNvPr id="2" name="Title 1"/>
          <p:cNvSpPr>
            <a:spLocks noGrp="1"/>
          </p:cNvSpPr>
          <p:nvPr>
            <p:ph type="ctrTitle"/>
          </p:nvPr>
        </p:nvSpPr>
        <p:spPr>
          <a:xfrm>
            <a:off x="579459" y="2053506"/>
            <a:ext cx="6994090" cy="1449365"/>
          </a:xfrm>
        </p:spPr>
        <p:txBody>
          <a:bodyPr>
            <a:normAutofit fontScale="90000"/>
          </a:bodyPr>
          <a:lstStyle/>
          <a:p>
            <a:pPr algn="l"/>
            <a:r>
              <a:rPr lang="en-US" sz="9600" dirty="0" smtClean="0">
                <a:solidFill>
                  <a:srgbClr val="C00000"/>
                </a:solidFill>
                <a:effectLst>
                  <a:outerShdw blurRad="38100" dist="38100" dir="2700000" algn="tl">
                    <a:srgbClr val="000000">
                      <a:alpha val="43137"/>
                    </a:srgbClr>
                  </a:outerShdw>
                </a:effectLst>
                <a:latin typeface="Helvetica-Condensed-Black-Se" pitchFamily="2" charset="0"/>
              </a:rPr>
              <a:t>NDM</a:t>
            </a:r>
            <a:r>
              <a:rPr lang="en-US" dirty="0" smtClean="0">
                <a:solidFill>
                  <a:srgbClr val="C00000"/>
                </a:solidFill>
                <a:effectLst>
                  <a:outerShdw blurRad="38100" dist="38100" dir="2700000" algn="tl">
                    <a:srgbClr val="000000">
                      <a:alpha val="43137"/>
                    </a:srgbClr>
                  </a:outerShdw>
                </a:effectLst>
                <a:latin typeface="Helvetica-Condensed-Black-Se" pitchFamily="2" charset="0"/>
              </a:rPr>
              <a:t> </a:t>
            </a:r>
            <a:r>
              <a:rPr lang="en-US" sz="9600" dirty="0" smtClean="0">
                <a:solidFill>
                  <a:srgbClr val="C00000"/>
                </a:solidFill>
                <a:effectLst>
                  <a:outerShdw blurRad="38100" dist="38100" dir="2700000" algn="tl">
                    <a:srgbClr val="000000">
                      <a:alpha val="43137"/>
                    </a:srgbClr>
                  </a:outerShdw>
                </a:effectLst>
                <a:latin typeface="Helvetica-Condensed-Black-Se" pitchFamily="2" charset="0"/>
              </a:rPr>
              <a:t>ALLUSION</a:t>
            </a:r>
            <a:endParaRPr lang="en-US" sz="9600" dirty="0">
              <a:solidFill>
                <a:srgbClr val="C00000"/>
              </a:solidFill>
              <a:effectLst>
                <a:outerShdw blurRad="38100" dist="38100" dir="2700000" algn="tl">
                  <a:srgbClr val="000000">
                    <a:alpha val="43137"/>
                  </a:srgbClr>
                </a:outerShdw>
              </a:effectLst>
              <a:latin typeface="Helvetica-Condensed-Black-Se" pitchFamily="2" charset="0"/>
            </a:endParaRPr>
          </a:p>
        </p:txBody>
      </p:sp>
      <p:sp>
        <p:nvSpPr>
          <p:cNvPr id="5" name="Rounded Rectangle 4"/>
          <p:cNvSpPr/>
          <p:nvPr/>
        </p:nvSpPr>
        <p:spPr>
          <a:xfrm>
            <a:off x="443437" y="3966591"/>
            <a:ext cx="5116535" cy="2677299"/>
          </a:xfrm>
          <a:prstGeom prst="round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itle 1"/>
          <p:cNvSpPr txBox="1">
            <a:spLocks/>
          </p:cNvSpPr>
          <p:nvPr/>
        </p:nvSpPr>
        <p:spPr>
          <a:xfrm>
            <a:off x="630259" y="3252959"/>
            <a:ext cx="6497375" cy="65455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smtClean="0">
                <a:solidFill>
                  <a:srgbClr val="FFC000"/>
                </a:solidFill>
                <a:latin typeface="Leelawadee UI" panose="020B0502040204020203" pitchFamily="34" charset="-34"/>
                <a:cs typeface="Leelawadee UI" panose="020B0502040204020203" pitchFamily="34" charset="-34"/>
              </a:rPr>
              <a:t>POLICIES &amp; MANAGEMENT MECHANISM</a:t>
            </a:r>
          </a:p>
        </p:txBody>
      </p:sp>
      <p:grpSp>
        <p:nvGrpSpPr>
          <p:cNvPr id="19" name="Group 18"/>
          <p:cNvGrpSpPr>
            <a:grpSpLocks/>
          </p:cNvGrpSpPr>
          <p:nvPr/>
        </p:nvGrpSpPr>
        <p:grpSpPr bwMode="auto">
          <a:xfrm>
            <a:off x="7738648" y="1330526"/>
            <a:ext cx="3907252" cy="4625773"/>
            <a:chOff x="4425347" y="845349"/>
            <a:chExt cx="3956653" cy="5255483"/>
          </a:xfrm>
        </p:grpSpPr>
        <p:grpSp>
          <p:nvGrpSpPr>
            <p:cNvPr id="20" name="Group 19"/>
            <p:cNvGrpSpPr>
              <a:grpSpLocks/>
            </p:cNvGrpSpPr>
            <p:nvPr/>
          </p:nvGrpSpPr>
          <p:grpSpPr bwMode="auto">
            <a:xfrm>
              <a:off x="4425347" y="845349"/>
              <a:ext cx="3956653" cy="5255483"/>
              <a:chOff x="4267200" y="997749"/>
              <a:chExt cx="3956653" cy="5255483"/>
            </a:xfrm>
          </p:grpSpPr>
          <p:grpSp>
            <p:nvGrpSpPr>
              <p:cNvPr id="24" name="Group 23"/>
              <p:cNvGrpSpPr>
                <a:grpSpLocks/>
              </p:cNvGrpSpPr>
              <p:nvPr/>
            </p:nvGrpSpPr>
            <p:grpSpPr bwMode="auto">
              <a:xfrm>
                <a:off x="4267200" y="997749"/>
                <a:ext cx="3956653" cy="5255483"/>
                <a:chOff x="4501547" y="847666"/>
                <a:chExt cx="3956653" cy="5255483"/>
              </a:xfrm>
            </p:grpSpPr>
            <p:pic>
              <p:nvPicPr>
                <p:cNvPr id="26" name="Picture 25"/>
                <p:cNvPicPr>
                  <a:picLocks noChangeAspect="1" noChangeArrowheads="1"/>
                </p:cNvPicPr>
                <p:nvPr/>
              </p:nvPicPr>
              <p:blipFill>
                <a:blip r:embed="rId5" cstate="print">
                  <a:lum contrast="-10000"/>
                </a:blip>
                <a:srcRect l="4173" b="7576"/>
                <a:stretch>
                  <a:fillRect/>
                </a:stretch>
              </p:blipFill>
              <p:spPr bwMode="auto">
                <a:xfrm>
                  <a:off x="4501547" y="847666"/>
                  <a:ext cx="3956653" cy="5255483"/>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2400000">
                    <a:rot lat="20314398" lon="1652305" rev="20765733"/>
                  </a:camera>
                  <a:lightRig rig="twoPt" dir="t"/>
                </a:scene3d>
                <a:sp3d extrusionH="254000" contourW="19050">
                  <a:bevelT w="82550" h="44450" prst="angle"/>
                  <a:bevelB w="82550" h="44450" prst="angle"/>
                  <a:contourClr>
                    <a:srgbClr val="FFFFFF"/>
                  </a:contourClr>
                </a:sp3d>
              </p:spPr>
            </p:pic>
            <p:sp>
              <p:nvSpPr>
                <p:cNvPr id="27" name="TextBox 10"/>
                <p:cNvSpPr txBox="1"/>
                <p:nvPr/>
              </p:nvSpPr>
              <p:spPr>
                <a:xfrm>
                  <a:off x="5791200" y="3129657"/>
                  <a:ext cx="2209800" cy="276999"/>
                </a:xfrm>
                <a:prstGeom prst="rect">
                  <a:avLst/>
                </a:prstGeom>
                <a:noFill/>
                <a:scene3d>
                  <a:camera prst="orthographicFront">
                    <a:rot lat="20316000" lon="1650000" rev="20766000"/>
                  </a:camera>
                  <a:lightRig rig="threePt" dir="t"/>
                </a:scene3d>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b="1" dirty="0">
                      <a:solidFill>
                        <a:srgbClr val="292929"/>
                      </a:solidFill>
                      <a:latin typeface="Times New Roman" pitchFamily="18" charset="0"/>
                      <a:ea typeface="+mn-ea"/>
                      <a:cs typeface="Times New Roman" pitchFamily="18" charset="0"/>
                    </a:rPr>
                    <a:t>(Semakan Semula)</a:t>
                  </a:r>
                </a:p>
              </p:txBody>
            </p:sp>
          </p:grpSp>
          <p:pic>
            <p:nvPicPr>
              <p:cNvPr id="25" name="Picture 24"/>
              <p:cNvPicPr>
                <a:picLocks noChangeAspect="1" noChangeArrowheads="1"/>
              </p:cNvPicPr>
              <p:nvPr/>
            </p:nvPicPr>
            <p:blipFill>
              <a:blip r:embed="rId5" cstate="print">
                <a:lum contrast="-10000"/>
              </a:blip>
              <a:srcRect l="31856" t="58963" r="9088" b="35677"/>
              <a:stretch>
                <a:fillRect/>
              </a:stretch>
            </p:blipFill>
            <p:spPr bwMode="auto">
              <a:xfrm rot="267731">
                <a:off x="5188969" y="5155291"/>
                <a:ext cx="2438400" cy="304801"/>
              </a:xfrm>
              <a:prstGeom prst="rect">
                <a:avLst/>
              </a:prstGeom>
              <a:noFill/>
              <a:ln w="9525">
                <a:noFill/>
                <a:miter lim="800000"/>
                <a:headEnd/>
                <a:tailEnd/>
              </a:ln>
              <a:effectLst/>
              <a:scene3d>
                <a:camera prst="orthographicFront">
                  <a:rot lat="20316000" lon="1650000" rev="20766000"/>
                </a:camera>
                <a:lightRig rig="twoPt" dir="t"/>
              </a:scene3d>
            </p:spPr>
          </p:pic>
        </p:grpSp>
        <p:pic>
          <p:nvPicPr>
            <p:cNvPr id="21" name="Picture 20"/>
            <p:cNvPicPr>
              <a:picLocks noChangeAspect="1" noChangeArrowheads="1"/>
            </p:cNvPicPr>
            <p:nvPr/>
          </p:nvPicPr>
          <p:blipFill>
            <a:blip r:embed="rId5" cstate="print">
              <a:lum contrast="-10000"/>
            </a:blip>
            <a:srcRect l="31856" t="58963" r="9088" b="35677"/>
            <a:stretch>
              <a:fillRect/>
            </a:stretch>
          </p:blipFill>
          <p:spPr bwMode="auto">
            <a:xfrm rot="164596">
              <a:off x="5303520" y="5233464"/>
              <a:ext cx="2438400" cy="304800"/>
            </a:xfrm>
            <a:prstGeom prst="rect">
              <a:avLst/>
            </a:prstGeom>
            <a:noFill/>
            <a:ln w="9525">
              <a:noFill/>
              <a:miter lim="800000"/>
              <a:headEnd/>
              <a:tailEnd/>
            </a:ln>
            <a:effectLst/>
            <a:scene3d>
              <a:camera prst="orthographicFront">
                <a:rot lat="20316000" lon="1650000" rev="20766000"/>
              </a:camera>
              <a:lightRig rig="twoPt" dir="t"/>
            </a:scene3d>
          </p:spPr>
        </p:pic>
        <p:sp>
          <p:nvSpPr>
            <p:cNvPr id="23" name="TextBox 6"/>
            <p:cNvSpPr txBox="1"/>
            <p:nvPr/>
          </p:nvSpPr>
          <p:spPr>
            <a:xfrm rot="180000">
              <a:off x="4616149" y="5211875"/>
              <a:ext cx="3566159" cy="365760"/>
            </a:xfrm>
            <a:prstGeom prst="rect">
              <a:avLst/>
            </a:prstGeom>
            <a:noFill/>
            <a:scene3d>
              <a:camera prst="orthographicFront">
                <a:rot lat="20316000" lon="1650000" rev="20766000"/>
              </a:camera>
              <a:lightRig rig="threePt" dir="t"/>
            </a:scene3d>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850" b="1" dirty="0">
                  <a:solidFill>
                    <a:srgbClr val="292929"/>
                  </a:solidFill>
                  <a:latin typeface="Times New Roman" pitchFamily="18" charset="0"/>
                  <a:ea typeface="+mn-ea"/>
                  <a:cs typeface="Times New Roman" pitchFamily="18" charset="0"/>
                </a:rPr>
                <a:t>MAJLIS KESELAMATAN NEGARA</a:t>
              </a:r>
            </a:p>
          </p:txBody>
        </p:sp>
      </p:grpSp>
      <p:sp>
        <p:nvSpPr>
          <p:cNvPr id="28" name="Title 1"/>
          <p:cNvSpPr txBox="1">
            <a:spLocks/>
          </p:cNvSpPr>
          <p:nvPr/>
        </p:nvSpPr>
        <p:spPr>
          <a:xfrm>
            <a:off x="2388971" y="4481334"/>
            <a:ext cx="2324200" cy="6829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600" dirty="0" smtClean="0">
                <a:solidFill>
                  <a:schemeClr val="bg1"/>
                </a:solidFill>
                <a:latin typeface="Bebas" pitchFamily="2" charset="0"/>
                <a:cs typeface="Leelawadee UI" panose="020B0502040204020203" pitchFamily="34" charset="-34"/>
              </a:rPr>
              <a:t>PARTS</a:t>
            </a:r>
            <a:endParaRPr lang="en-US" sz="3600" dirty="0">
              <a:solidFill>
                <a:schemeClr val="bg1"/>
              </a:solidFill>
              <a:latin typeface="Bebas" pitchFamily="2" charset="0"/>
              <a:cs typeface="Leelawadee UI" panose="020B0502040204020203" pitchFamily="34" charset="-34"/>
            </a:endParaRPr>
          </a:p>
        </p:txBody>
      </p:sp>
      <p:sp>
        <p:nvSpPr>
          <p:cNvPr id="29" name="Title 1"/>
          <p:cNvSpPr txBox="1">
            <a:spLocks/>
          </p:cNvSpPr>
          <p:nvPr/>
        </p:nvSpPr>
        <p:spPr>
          <a:xfrm>
            <a:off x="443437" y="4008013"/>
            <a:ext cx="1867317" cy="14493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8800" dirty="0" smtClean="0">
                <a:solidFill>
                  <a:srgbClr val="FFFF00"/>
                </a:solidFill>
                <a:latin typeface="Helvetica-Condensed-Black-Se" pitchFamily="2" charset="0"/>
              </a:rPr>
              <a:t>10</a:t>
            </a:r>
            <a:endParaRPr lang="en-US" sz="8800" dirty="0">
              <a:solidFill>
                <a:srgbClr val="FFFF00"/>
              </a:solidFill>
              <a:latin typeface="Helvetica-Condensed-Black-Se" pitchFamily="2" charset="0"/>
            </a:endParaRPr>
          </a:p>
        </p:txBody>
      </p:sp>
      <p:sp>
        <p:nvSpPr>
          <p:cNvPr id="30" name="Title 1"/>
          <p:cNvSpPr txBox="1">
            <a:spLocks/>
          </p:cNvSpPr>
          <p:nvPr/>
        </p:nvSpPr>
        <p:spPr>
          <a:xfrm>
            <a:off x="2355551" y="5457378"/>
            <a:ext cx="2605331" cy="6829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3600" dirty="0" smtClean="0">
                <a:solidFill>
                  <a:schemeClr val="bg1"/>
                </a:solidFill>
                <a:latin typeface="Bebas" pitchFamily="2" charset="0"/>
                <a:cs typeface="Leelawadee UI" panose="020B0502040204020203" pitchFamily="34" charset="-34"/>
              </a:rPr>
              <a:t>CHAPTERS</a:t>
            </a:r>
            <a:endParaRPr lang="en-US" sz="3600" dirty="0">
              <a:solidFill>
                <a:schemeClr val="bg1"/>
              </a:solidFill>
              <a:latin typeface="Bebas" pitchFamily="2" charset="0"/>
              <a:cs typeface="Leelawadee UI" panose="020B0502040204020203" pitchFamily="34" charset="-34"/>
            </a:endParaRPr>
          </a:p>
        </p:txBody>
      </p:sp>
      <p:sp>
        <p:nvSpPr>
          <p:cNvPr id="31" name="Title 1"/>
          <p:cNvSpPr txBox="1">
            <a:spLocks/>
          </p:cNvSpPr>
          <p:nvPr/>
        </p:nvSpPr>
        <p:spPr>
          <a:xfrm>
            <a:off x="967095" y="5209203"/>
            <a:ext cx="1359831" cy="124368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8800" dirty="0" smtClean="0">
                <a:solidFill>
                  <a:srgbClr val="FFFF00"/>
                </a:solidFill>
                <a:latin typeface="Helvetica-Condensed-Black-Se" pitchFamily="2" charset="0"/>
              </a:rPr>
              <a:t>27</a:t>
            </a:r>
            <a:endParaRPr lang="en-US" sz="8800" dirty="0">
              <a:solidFill>
                <a:srgbClr val="FFFF00"/>
              </a:solidFill>
              <a:latin typeface="Helvetica-Condensed-Black-Se" pitchFamily="2" charset="0"/>
            </a:endParaRPr>
          </a:p>
        </p:txBody>
      </p:sp>
      <p:pic>
        <p:nvPicPr>
          <p:cNvPr id="6" name="Picture 5"/>
          <p:cNvPicPr>
            <a:picLocks noChangeAspect="1"/>
          </p:cNvPicPr>
          <p:nvPr/>
        </p:nvPicPr>
        <p:blipFill>
          <a:blip r:embed="rId6"/>
          <a:stretch>
            <a:fillRect/>
          </a:stretch>
        </p:blipFill>
        <p:spPr>
          <a:xfrm>
            <a:off x="9486900" y="58388"/>
            <a:ext cx="2705100" cy="390525"/>
          </a:xfrm>
          <a:prstGeom prst="rect">
            <a:avLst/>
          </a:prstGeom>
        </p:spPr>
      </p:pic>
    </p:spTree>
    <p:extLst>
      <p:ext uri="{BB962C8B-B14F-4D97-AF65-F5344CB8AC3E}">
        <p14:creationId xmlns:p14="http://schemas.microsoft.com/office/powerpoint/2010/main" val="2619565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609" t="4245" r="1183" b="24790"/>
          <a:stretch/>
        </p:blipFill>
        <p:spPr>
          <a:xfrm>
            <a:off x="-29164" y="0"/>
            <a:ext cx="12192000" cy="682062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346"/>
          <a:stretch/>
        </p:blipFill>
        <p:spPr>
          <a:xfrm>
            <a:off x="-29164" y="-63499"/>
            <a:ext cx="12208464" cy="37211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0800" y="1073014"/>
            <a:ext cx="9880799" cy="1292390"/>
          </a:xfrm>
          <a:prstGeom prst="rect">
            <a:avLst/>
          </a:prstGeom>
        </p:spPr>
      </p:pic>
      <p:sp>
        <p:nvSpPr>
          <p:cNvPr id="18" name="Title 1"/>
          <p:cNvSpPr txBox="1">
            <a:spLocks/>
          </p:cNvSpPr>
          <p:nvPr/>
        </p:nvSpPr>
        <p:spPr>
          <a:xfrm>
            <a:off x="760887" y="1954694"/>
            <a:ext cx="6497375" cy="65455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smtClean="0">
                <a:solidFill>
                  <a:srgbClr val="FFC000"/>
                </a:solidFill>
                <a:latin typeface="Leelawadee UI" panose="020B0502040204020203" pitchFamily="34" charset="-34"/>
                <a:cs typeface="Leelawadee UI" panose="020B0502040204020203" pitchFamily="34" charset="-34"/>
              </a:rPr>
              <a:t>DISASTER MANAGEMENT</a:t>
            </a:r>
          </a:p>
        </p:txBody>
      </p:sp>
      <p:graphicFrame>
        <p:nvGraphicFramePr>
          <p:cNvPr id="10" name="Diagram 9"/>
          <p:cNvGraphicFramePr/>
          <p:nvPr>
            <p:extLst>
              <p:ext uri="{D42A27DB-BD31-4B8C-83A1-F6EECF244321}">
                <p14:modId xmlns:p14="http://schemas.microsoft.com/office/powerpoint/2010/main" val="3140002934"/>
              </p:ext>
            </p:extLst>
          </p:nvPr>
        </p:nvGraphicFramePr>
        <p:xfrm>
          <a:off x="150478" y="2525168"/>
          <a:ext cx="8077200"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1"/>
          <p:cNvSpPr>
            <a:spLocks noGrp="1"/>
          </p:cNvSpPr>
          <p:nvPr>
            <p:ph type="ctrTitle"/>
          </p:nvPr>
        </p:nvSpPr>
        <p:spPr>
          <a:xfrm>
            <a:off x="742631" y="696672"/>
            <a:ext cx="5671898" cy="1449365"/>
          </a:xfrm>
        </p:spPr>
        <p:txBody>
          <a:bodyPr>
            <a:noAutofit/>
          </a:bodyPr>
          <a:lstStyle/>
          <a:p>
            <a:pPr algn="l"/>
            <a:r>
              <a:rPr lang="en-US" sz="6600" dirty="0" smtClean="0">
                <a:solidFill>
                  <a:srgbClr val="C00000"/>
                </a:solidFill>
                <a:effectLst>
                  <a:outerShdw blurRad="38100" dist="38100" dir="2700000" algn="tl">
                    <a:srgbClr val="000000">
                      <a:alpha val="43137"/>
                    </a:srgbClr>
                  </a:outerShdw>
                </a:effectLst>
                <a:latin typeface="Helvetica-Condensed-Black-Se" pitchFamily="2" charset="0"/>
              </a:rPr>
              <a:t>RESPONSE MECHANISME</a:t>
            </a:r>
            <a:endParaRPr lang="en-US" sz="6600" dirty="0">
              <a:solidFill>
                <a:srgbClr val="C00000"/>
              </a:solidFill>
              <a:effectLst>
                <a:outerShdw blurRad="38100" dist="38100" dir="2700000" algn="tl">
                  <a:srgbClr val="000000">
                    <a:alpha val="43137"/>
                  </a:srgbClr>
                </a:outerShdw>
              </a:effectLst>
              <a:latin typeface="Helvetica-Condensed-Black-Se" pitchFamily="2" charset="0"/>
            </a:endParaRPr>
          </a:p>
        </p:txBody>
      </p:sp>
      <p:pic>
        <p:nvPicPr>
          <p:cNvPr id="6" name="Picture 5"/>
          <p:cNvPicPr>
            <a:picLocks noChangeAspect="1"/>
          </p:cNvPicPr>
          <p:nvPr/>
        </p:nvPicPr>
        <p:blipFill>
          <a:blip r:embed="rId10"/>
          <a:stretch>
            <a:fillRect/>
          </a:stretch>
        </p:blipFill>
        <p:spPr>
          <a:xfrm>
            <a:off x="9457736" y="0"/>
            <a:ext cx="2705100" cy="390525"/>
          </a:xfrm>
          <a:prstGeom prst="rect">
            <a:avLst/>
          </a:prstGeom>
        </p:spPr>
      </p:pic>
    </p:spTree>
    <p:extLst>
      <p:ext uri="{BB962C8B-B14F-4D97-AF65-F5344CB8AC3E}">
        <p14:creationId xmlns:p14="http://schemas.microsoft.com/office/powerpoint/2010/main" val="1486700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0"/>
            <a:ext cx="12297365" cy="6858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0800" y="1073014"/>
            <a:ext cx="9880799" cy="1292390"/>
          </a:xfrm>
          <a:prstGeom prst="rect">
            <a:avLst/>
          </a:prstGeom>
        </p:spPr>
      </p:pic>
      <p:sp>
        <p:nvSpPr>
          <p:cNvPr id="18" name="Rounded Rectangle 17"/>
          <p:cNvSpPr/>
          <p:nvPr/>
        </p:nvSpPr>
        <p:spPr>
          <a:xfrm>
            <a:off x="753497" y="3021551"/>
            <a:ext cx="4631952" cy="3518562"/>
          </a:xfrm>
          <a:prstGeom prst="roundRect">
            <a:avLst>
              <a:gd name="adj" fmla="val 3929"/>
            </a:avLst>
          </a:prstGeom>
          <a:solidFill>
            <a:schemeClr val="tx1">
              <a:lumMod val="95000"/>
              <a:lumOff val="5000"/>
              <a:alpha val="7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MY" sz="2200" dirty="0"/>
              <a:t> "a serious disruption of the functioning of a community or society involving widespread human, material, economic or environmental losses and impacts, which exceeds the ability of the affected community or society </a:t>
            </a:r>
            <a:r>
              <a:rPr lang="en-MY" sz="2200" dirty="0" smtClean="0"/>
              <a:t>to cope with using its own resources”.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Rounded Rectangle 18"/>
          <p:cNvSpPr/>
          <p:nvPr/>
        </p:nvSpPr>
        <p:spPr>
          <a:xfrm>
            <a:off x="742631" y="2365980"/>
            <a:ext cx="4631952" cy="537499"/>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UNISDR</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itle 1"/>
          <p:cNvSpPr>
            <a:spLocks noGrp="1"/>
          </p:cNvSpPr>
          <p:nvPr>
            <p:ph type="ctrTitle"/>
          </p:nvPr>
        </p:nvSpPr>
        <p:spPr>
          <a:xfrm>
            <a:off x="742631" y="623102"/>
            <a:ext cx="5671898" cy="1449365"/>
          </a:xfrm>
        </p:spPr>
        <p:txBody>
          <a:bodyPr>
            <a:noAutofit/>
          </a:bodyPr>
          <a:lstStyle/>
          <a:p>
            <a:pPr algn="l"/>
            <a:r>
              <a:rPr lang="en-US" sz="6600" dirty="0" smtClean="0">
                <a:solidFill>
                  <a:srgbClr val="C00000"/>
                </a:solidFill>
                <a:effectLst>
                  <a:outerShdw blurRad="38100" dist="38100" dir="2700000" algn="tl">
                    <a:srgbClr val="000000">
                      <a:alpha val="43137"/>
                    </a:srgbClr>
                  </a:outerShdw>
                </a:effectLst>
                <a:latin typeface="Helvetica-Condensed-Black-Se" pitchFamily="2" charset="0"/>
              </a:rPr>
              <a:t>DEFINITION</a:t>
            </a:r>
            <a:endParaRPr lang="en-US" sz="6600" dirty="0">
              <a:solidFill>
                <a:srgbClr val="C00000"/>
              </a:solidFill>
              <a:effectLst>
                <a:outerShdw blurRad="38100" dist="38100" dir="2700000" algn="tl">
                  <a:srgbClr val="000000">
                    <a:alpha val="43137"/>
                  </a:srgbClr>
                </a:outerShdw>
              </a:effectLst>
              <a:latin typeface="Helvetica-Condensed-Black-Se" pitchFamily="2" charset="0"/>
            </a:endParaRPr>
          </a:p>
        </p:txBody>
      </p:sp>
      <p:sp>
        <p:nvSpPr>
          <p:cNvPr id="21" name="Rounded Rectangle 20"/>
          <p:cNvSpPr/>
          <p:nvPr/>
        </p:nvSpPr>
        <p:spPr>
          <a:xfrm>
            <a:off x="6189746" y="3050541"/>
            <a:ext cx="4631952" cy="3518562"/>
          </a:xfrm>
          <a:prstGeom prst="roundRect">
            <a:avLst>
              <a:gd name="adj" fmla="val 3929"/>
            </a:avLst>
          </a:prstGeom>
          <a:solidFill>
            <a:schemeClr val="tx1">
              <a:lumMod val="95000"/>
              <a:lumOff val="5000"/>
              <a:alpha val="7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MY" sz="2200" dirty="0"/>
              <a:t> </a:t>
            </a:r>
            <a:r>
              <a:rPr lang="en-MY" sz="2200" dirty="0" smtClean="0"/>
              <a:t>"</a:t>
            </a:r>
            <a:r>
              <a:rPr lang="en-US" sz="2200" dirty="0" smtClean="0"/>
              <a:t>an event that cause disruption to the community and country’s activities, loss of life and property, damages to the economy and environment which surpass the affected local community’s ability and capacity and require extensive resource mobilization to cope with </a:t>
            </a:r>
            <a:r>
              <a:rPr lang="en-MY" sz="2200" dirty="0" smtClean="0"/>
              <a:t>”.</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ounded Rectangle 21"/>
          <p:cNvSpPr/>
          <p:nvPr/>
        </p:nvSpPr>
        <p:spPr>
          <a:xfrm>
            <a:off x="6189746" y="2365404"/>
            <a:ext cx="4631952" cy="537499"/>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NSC DIRECTIVE N0.20</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9541465" y="144989"/>
            <a:ext cx="2705100" cy="390525"/>
          </a:xfrm>
          <a:prstGeom prst="rect">
            <a:avLst/>
          </a:prstGeom>
        </p:spPr>
      </p:pic>
    </p:spTree>
    <p:extLst>
      <p:ext uri="{BB962C8B-B14F-4D97-AF65-F5344CB8AC3E}">
        <p14:creationId xmlns:p14="http://schemas.microsoft.com/office/powerpoint/2010/main" val="1199358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duotone>
              <a:prstClr val="black"/>
              <a:srgbClr val="663300">
                <a:tint val="45000"/>
                <a:satMod val="400000"/>
              </a:srgbClr>
            </a:duotone>
            <a:extLst>
              <a:ext uri="{28A0092B-C50C-407E-A947-70E740481C1C}">
                <a14:useLocalDpi xmlns:a14="http://schemas.microsoft.com/office/drawing/2010/main" val="0"/>
              </a:ext>
            </a:extLst>
          </a:blip>
          <a:srcRect b="11692"/>
          <a:stretch/>
        </p:blipFill>
        <p:spPr>
          <a:xfrm>
            <a:off x="-1" y="-2"/>
            <a:ext cx="12192001" cy="6858002"/>
          </a:xfrm>
          <a:prstGeom prst="rect">
            <a:avLst/>
          </a:prstGeom>
        </p:spPr>
      </p:pic>
      <p:sp>
        <p:nvSpPr>
          <p:cNvPr id="24" name="Rectangle 23"/>
          <p:cNvSpPr/>
          <p:nvPr/>
        </p:nvSpPr>
        <p:spPr>
          <a:xfrm>
            <a:off x="-20932" y="0"/>
            <a:ext cx="12192000" cy="6858000"/>
          </a:xfrm>
          <a:prstGeom prst="rect">
            <a:avLst/>
          </a:prstGeom>
          <a:solidFill>
            <a:srgbClr val="6633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Rounded Rectangle 20"/>
          <p:cNvSpPr/>
          <p:nvPr/>
        </p:nvSpPr>
        <p:spPr>
          <a:xfrm>
            <a:off x="7853504" y="4719074"/>
            <a:ext cx="3702182"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smtClean="0">
                <a:solidFill>
                  <a:schemeClr val="bg1"/>
                </a:solidFill>
                <a:latin typeface="Arial" panose="020B0604020202020204" pitchFamily="34" charset="0"/>
                <a:cs typeface="Arial" panose="020B0604020202020204" pitchFamily="34" charset="0"/>
              </a:rPr>
              <a:t>Multi-agencies coordination and actions</a:t>
            </a:r>
            <a:endParaRPr lang="ru-RU"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778" t="10063" r="-583" b="-10063"/>
          <a:stretch/>
        </p:blipFill>
        <p:spPr>
          <a:xfrm rot="20811384">
            <a:off x="500401" y="1592226"/>
            <a:ext cx="2733092" cy="3970111"/>
          </a:xfrm>
          <a:prstGeom prst="rect">
            <a:avLst/>
          </a:prstGeom>
        </p:spPr>
      </p:pic>
      <p:cxnSp>
        <p:nvCxnSpPr>
          <p:cNvPr id="12" name="Straight Connector 11"/>
          <p:cNvCxnSpPr>
            <a:endCxn id="30" idx="1"/>
          </p:cNvCxnSpPr>
          <p:nvPr/>
        </p:nvCxnSpPr>
        <p:spPr>
          <a:xfrm flipV="1">
            <a:off x="6184512" y="1769303"/>
            <a:ext cx="1668994" cy="1820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5" idx="6"/>
            <a:endCxn id="31" idx="1"/>
          </p:cNvCxnSpPr>
          <p:nvPr/>
        </p:nvCxnSpPr>
        <p:spPr>
          <a:xfrm flipV="1">
            <a:off x="6184512" y="2891123"/>
            <a:ext cx="1668994" cy="698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6"/>
            <a:endCxn id="32" idx="1"/>
          </p:cNvCxnSpPr>
          <p:nvPr/>
        </p:nvCxnSpPr>
        <p:spPr>
          <a:xfrm>
            <a:off x="6184512" y="3590060"/>
            <a:ext cx="1668992"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6"/>
            <a:endCxn id="21" idx="1"/>
          </p:cNvCxnSpPr>
          <p:nvPr/>
        </p:nvCxnSpPr>
        <p:spPr>
          <a:xfrm>
            <a:off x="6184512" y="3590060"/>
            <a:ext cx="1668992" cy="1548114"/>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846528" y="1963414"/>
            <a:ext cx="3337984" cy="3253292"/>
            <a:chOff x="1359031" y="1890893"/>
            <a:chExt cx="3337984" cy="3253292"/>
          </a:xfrm>
        </p:grpSpPr>
        <p:sp>
          <p:nvSpPr>
            <p:cNvPr id="11" name="Oval 10"/>
            <p:cNvSpPr/>
            <p:nvPr/>
          </p:nvSpPr>
          <p:spPr>
            <a:xfrm>
              <a:off x="1565802" y="2052328"/>
              <a:ext cx="2950612" cy="2904866"/>
            </a:xfrm>
            <a:prstGeom prst="ellipse">
              <a:avLst/>
            </a:prstGeom>
            <a:solidFill>
              <a:schemeClr val="tx1">
                <a:lumMod val="95000"/>
                <a:lumOff val="5000"/>
                <a:alpha val="50000"/>
              </a:schemeClr>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smtClean="0">
                  <a:solidFill>
                    <a:srgbClr val="00B0F0"/>
                  </a:solidFill>
                  <a:latin typeface="Impact" panose="020B0806030902050204" pitchFamily="34" charset="0"/>
                </a:rPr>
                <a:t>Hazards</a:t>
              </a:r>
            </a:p>
            <a:p>
              <a:pPr algn="ctr"/>
              <a:r>
                <a:rPr lang="en-MY" sz="2800" dirty="0" smtClean="0">
                  <a:solidFill>
                    <a:srgbClr val="00B0F0"/>
                  </a:solidFill>
                  <a:latin typeface="Impact" panose="020B0806030902050204" pitchFamily="34" charset="0"/>
                </a:rPr>
                <a:t>Becoming Disaster</a:t>
              </a:r>
              <a:endParaRPr lang="ru-RU" sz="2800" dirty="0">
                <a:solidFill>
                  <a:srgbClr val="00B0F0"/>
                </a:solidFill>
                <a:latin typeface="Impact" panose="020B0806030902050204" pitchFamily="34" charset="0"/>
              </a:endParaRPr>
            </a:p>
          </p:txBody>
        </p:sp>
        <p:sp>
          <p:nvSpPr>
            <p:cNvPr id="15" name="Oval 14"/>
            <p:cNvSpPr/>
            <p:nvPr/>
          </p:nvSpPr>
          <p:spPr>
            <a:xfrm>
              <a:off x="1359031" y="1890893"/>
              <a:ext cx="3337984" cy="3253292"/>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b="45346"/>
          <a:stretch/>
        </p:blipFill>
        <p:spPr>
          <a:xfrm>
            <a:off x="-8233" y="-2"/>
            <a:ext cx="12208464" cy="3721100"/>
          </a:xfrm>
          <a:prstGeom prst="rect">
            <a:avLst/>
          </a:prstGeom>
        </p:spPr>
      </p:pic>
      <p:sp>
        <p:nvSpPr>
          <p:cNvPr id="32" name="Rounded Rectangle 31"/>
          <p:cNvSpPr/>
          <p:nvPr/>
        </p:nvSpPr>
        <p:spPr>
          <a:xfrm>
            <a:off x="7853504" y="3590060"/>
            <a:ext cx="3702182"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smtClean="0">
                <a:solidFill>
                  <a:schemeClr val="bg1"/>
                </a:solidFill>
                <a:latin typeface="Arial" panose="020B0604020202020204" pitchFamily="34" charset="0"/>
                <a:cs typeface="Arial" panose="020B0604020202020204" pitchFamily="34" charset="0"/>
              </a:rPr>
              <a:t>Requires extensive resources, skills &amp; equipment</a:t>
            </a:r>
            <a:endParaRPr lang="ru-RU" sz="2000" dirty="0">
              <a:solidFill>
                <a:schemeClr val="bg1"/>
              </a:solidFill>
              <a:latin typeface="Arial" panose="020B0604020202020204" pitchFamily="34" charset="0"/>
              <a:cs typeface="Arial" panose="020B0604020202020204" pitchFamily="34" charset="0"/>
            </a:endParaRPr>
          </a:p>
        </p:txBody>
      </p:sp>
      <p:sp>
        <p:nvSpPr>
          <p:cNvPr id="30" name="Rounded Rectangle 29"/>
          <p:cNvSpPr/>
          <p:nvPr/>
        </p:nvSpPr>
        <p:spPr>
          <a:xfrm>
            <a:off x="7853506" y="1350203"/>
            <a:ext cx="3702180"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smtClean="0">
                <a:solidFill>
                  <a:schemeClr val="bg1"/>
                </a:solidFill>
                <a:latin typeface="Arial" panose="020B0604020202020204" pitchFamily="34" charset="0"/>
                <a:cs typeface="Arial" panose="020B0604020202020204" pitchFamily="34" charset="0"/>
              </a:rPr>
              <a:t>Sudden &amp; Complex Incidence</a:t>
            </a:r>
            <a:endParaRPr lang="ru-RU" sz="2000" dirty="0">
              <a:solidFill>
                <a:schemeClr val="bg1"/>
              </a:solidFill>
              <a:latin typeface="Arial" panose="020B0604020202020204" pitchFamily="34" charset="0"/>
              <a:cs typeface="Arial" panose="020B0604020202020204" pitchFamily="34" charset="0"/>
            </a:endParaRPr>
          </a:p>
        </p:txBody>
      </p:sp>
      <p:sp>
        <p:nvSpPr>
          <p:cNvPr id="31" name="Rounded Rectangle 30"/>
          <p:cNvSpPr/>
          <p:nvPr/>
        </p:nvSpPr>
        <p:spPr>
          <a:xfrm>
            <a:off x="7853506" y="2472023"/>
            <a:ext cx="3702180" cy="838200"/>
          </a:xfrm>
          <a:prstGeom prst="roundRect">
            <a:avLst/>
          </a:prstGeom>
          <a:solidFill>
            <a:schemeClr val="tx1">
              <a:lumMod val="95000"/>
              <a:lumOff val="5000"/>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smtClean="0">
                <a:solidFill>
                  <a:schemeClr val="bg1"/>
                </a:solidFill>
                <a:latin typeface="Arial" panose="020B0604020202020204" pitchFamily="34" charset="0"/>
                <a:cs typeface="Arial" panose="020B0604020202020204" pitchFamily="34" charset="0"/>
              </a:rPr>
              <a:t>Affects lives, properties, activities and environment</a:t>
            </a:r>
            <a:endParaRPr lang="ru-RU" sz="2000"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stretch>
            <a:fillRect/>
          </a:stretch>
        </p:blipFill>
        <p:spPr>
          <a:xfrm>
            <a:off x="9486899" y="89314"/>
            <a:ext cx="2705100" cy="390525"/>
          </a:xfrm>
          <a:prstGeom prst="rect">
            <a:avLst/>
          </a:prstGeom>
        </p:spPr>
      </p:pic>
      <p:sp>
        <p:nvSpPr>
          <p:cNvPr id="22" name="Rounded Rectangle 21"/>
          <p:cNvSpPr/>
          <p:nvPr/>
        </p:nvSpPr>
        <p:spPr>
          <a:xfrm>
            <a:off x="140114" y="5557274"/>
            <a:ext cx="5412828" cy="1232694"/>
          </a:xfrm>
          <a:prstGeom prst="roundRect">
            <a:avLst/>
          </a:prstGeom>
          <a:solidFill>
            <a:schemeClr val="tx1">
              <a:lumMod val="95000"/>
              <a:lumOff val="5000"/>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Security Council Directive No.20</a:t>
            </a:r>
          </a:p>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(Revised) </a:t>
            </a:r>
          </a:p>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Policy and National Disaster Management Mechanism</a:t>
            </a:r>
          </a:p>
          <a:p>
            <a:pPr algn="ct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40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3499"/>
            <a:ext cx="12179300" cy="696879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346"/>
          <a:stretch/>
        </p:blipFill>
        <p:spPr>
          <a:xfrm>
            <a:off x="-29164" y="-63499"/>
            <a:ext cx="12208464" cy="37211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9166" y="5118099"/>
            <a:ext cx="9880799" cy="837951"/>
          </a:xfrm>
          <a:prstGeom prst="rect">
            <a:avLst/>
          </a:prstGeom>
        </p:spPr>
      </p:pic>
      <p:sp>
        <p:nvSpPr>
          <p:cNvPr id="2" name="Title 1"/>
          <p:cNvSpPr>
            <a:spLocks noGrp="1"/>
          </p:cNvSpPr>
          <p:nvPr>
            <p:ph type="ctrTitle"/>
          </p:nvPr>
        </p:nvSpPr>
        <p:spPr>
          <a:xfrm>
            <a:off x="523038" y="4585310"/>
            <a:ext cx="7480585" cy="1449365"/>
          </a:xfrm>
        </p:spPr>
        <p:txBody>
          <a:bodyPr>
            <a:noAutofit/>
          </a:bodyPr>
          <a:lstStyle/>
          <a:p>
            <a:pPr algn="l"/>
            <a:r>
              <a:rPr lang="en-US" dirty="0" smtClean="0">
                <a:solidFill>
                  <a:srgbClr val="C00000"/>
                </a:solidFill>
                <a:effectLst>
                  <a:outerShdw blurRad="38100" dist="38100" dir="2700000" algn="tl">
                    <a:srgbClr val="000000">
                      <a:alpha val="43137"/>
                    </a:srgbClr>
                  </a:outerShdw>
                </a:effectLst>
                <a:latin typeface="Helvetica-Condensed-Black-Se" pitchFamily="2" charset="0"/>
              </a:rPr>
              <a:t>DISASTROUS</a:t>
            </a:r>
            <a:r>
              <a:rPr lang="en-US" sz="4000" dirty="0" smtClean="0">
                <a:solidFill>
                  <a:srgbClr val="C00000"/>
                </a:solidFill>
                <a:effectLst>
                  <a:outerShdw blurRad="38100" dist="38100" dir="2700000" algn="tl">
                    <a:srgbClr val="000000">
                      <a:alpha val="43137"/>
                    </a:srgbClr>
                  </a:outerShdw>
                </a:effectLst>
                <a:latin typeface="Helvetica-Condensed-Black-Se" pitchFamily="2" charset="0"/>
              </a:rPr>
              <a:t> </a:t>
            </a:r>
            <a:r>
              <a:rPr lang="en-US" dirty="0" smtClean="0">
                <a:solidFill>
                  <a:srgbClr val="C00000"/>
                </a:solidFill>
                <a:effectLst>
                  <a:outerShdw blurRad="38100" dist="38100" dir="2700000" algn="tl">
                    <a:srgbClr val="000000">
                      <a:alpha val="43137"/>
                    </a:srgbClr>
                  </a:outerShdw>
                </a:effectLst>
                <a:latin typeface="Helvetica-Condensed-Black-Se" pitchFamily="2" charset="0"/>
              </a:rPr>
              <a:t>INCIDENTS</a:t>
            </a:r>
            <a:endParaRPr lang="en-US" dirty="0">
              <a:solidFill>
                <a:srgbClr val="C00000"/>
              </a:solidFill>
              <a:effectLst>
                <a:outerShdw blurRad="38100" dist="38100" dir="2700000" algn="tl">
                  <a:srgbClr val="000000">
                    <a:alpha val="43137"/>
                  </a:srgbClr>
                </a:outerShdw>
              </a:effectLst>
              <a:latin typeface="Helvetica-Condensed-Black-Se" pitchFamily="2" charset="0"/>
            </a:endParaRPr>
          </a:p>
        </p:txBody>
      </p:sp>
      <p:sp>
        <p:nvSpPr>
          <p:cNvPr id="5" name="Rounded Rectangle 4"/>
          <p:cNvSpPr/>
          <p:nvPr/>
        </p:nvSpPr>
        <p:spPr>
          <a:xfrm>
            <a:off x="7971847" y="668846"/>
            <a:ext cx="4014536" cy="5996338"/>
          </a:xfrm>
          <a:prstGeom prst="roundRect">
            <a:avLst>
              <a:gd name="adj" fmla="val 10471"/>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6" name="Picture 25"/>
          <p:cNvPicPr>
            <a:picLocks noChangeAspect="1" noChangeArrowheads="1"/>
          </p:cNvPicPr>
          <p:nvPr/>
        </p:nvPicPr>
        <p:blipFill>
          <a:blip r:embed="rId5" cstate="print">
            <a:lum contrast="-10000"/>
          </a:blip>
          <a:srcRect l="4173" b="7576"/>
          <a:stretch>
            <a:fillRect/>
          </a:stretch>
        </p:blipFill>
        <p:spPr bwMode="auto">
          <a:xfrm rot="633421">
            <a:off x="11213457" y="853297"/>
            <a:ext cx="752556" cy="986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Title 1"/>
          <p:cNvSpPr txBox="1">
            <a:spLocks/>
          </p:cNvSpPr>
          <p:nvPr/>
        </p:nvSpPr>
        <p:spPr>
          <a:xfrm>
            <a:off x="9110844" y="1346607"/>
            <a:ext cx="2324200" cy="6829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600" dirty="0" smtClean="0">
                <a:solidFill>
                  <a:schemeClr val="bg1"/>
                </a:solidFill>
                <a:latin typeface="Bebas" pitchFamily="2" charset="0"/>
                <a:cs typeface="Leelawadee UI" panose="020B0502040204020203" pitchFamily="34" charset="-34"/>
              </a:rPr>
              <a:t>INCIDENTS</a:t>
            </a:r>
            <a:endParaRPr lang="en-US" sz="2600" dirty="0">
              <a:solidFill>
                <a:schemeClr val="bg1"/>
              </a:solidFill>
              <a:latin typeface="Bebas" pitchFamily="2" charset="0"/>
              <a:cs typeface="Leelawadee UI" panose="020B0502040204020203" pitchFamily="34" charset="-34"/>
            </a:endParaRPr>
          </a:p>
        </p:txBody>
      </p:sp>
      <p:sp>
        <p:nvSpPr>
          <p:cNvPr id="29" name="Title 1"/>
          <p:cNvSpPr txBox="1">
            <a:spLocks/>
          </p:cNvSpPr>
          <p:nvPr/>
        </p:nvSpPr>
        <p:spPr>
          <a:xfrm>
            <a:off x="7860401" y="661373"/>
            <a:ext cx="1359831" cy="144936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8800" dirty="0" smtClean="0">
                <a:solidFill>
                  <a:srgbClr val="FFFF00"/>
                </a:solidFill>
                <a:latin typeface="Helvetica-Condensed-Black-Se" pitchFamily="2" charset="0"/>
              </a:rPr>
              <a:t>12</a:t>
            </a:r>
            <a:endParaRPr lang="en-US" sz="8800" dirty="0">
              <a:solidFill>
                <a:srgbClr val="FFFF00"/>
              </a:solidFill>
              <a:latin typeface="Helvetica-Condensed-Black-Se" pitchFamily="2" charset="0"/>
            </a:endParaRPr>
          </a:p>
        </p:txBody>
      </p:sp>
      <p:sp>
        <p:nvSpPr>
          <p:cNvPr id="30" name="Title 1"/>
          <p:cNvSpPr txBox="1">
            <a:spLocks/>
          </p:cNvSpPr>
          <p:nvPr/>
        </p:nvSpPr>
        <p:spPr>
          <a:xfrm>
            <a:off x="9091687" y="911718"/>
            <a:ext cx="2227963" cy="6829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600" dirty="0" smtClean="0">
                <a:solidFill>
                  <a:schemeClr val="bg1"/>
                </a:solidFill>
                <a:latin typeface="Bebas" pitchFamily="2" charset="0"/>
                <a:cs typeface="Leelawadee UI" panose="020B0502040204020203" pitchFamily="34" charset="-34"/>
              </a:rPr>
              <a:t>DISASTROUS</a:t>
            </a:r>
            <a:endParaRPr lang="en-US" sz="2600" dirty="0">
              <a:solidFill>
                <a:schemeClr val="bg1"/>
              </a:solidFill>
              <a:latin typeface="Bebas" pitchFamily="2" charset="0"/>
              <a:cs typeface="Leelawadee UI" panose="020B0502040204020203" pitchFamily="34" charset="-34"/>
            </a:endParaRPr>
          </a:p>
        </p:txBody>
      </p:sp>
      <p:sp>
        <p:nvSpPr>
          <p:cNvPr id="32" name="Title 1"/>
          <p:cNvSpPr txBox="1">
            <a:spLocks/>
          </p:cNvSpPr>
          <p:nvPr/>
        </p:nvSpPr>
        <p:spPr>
          <a:xfrm>
            <a:off x="8302712" y="2197891"/>
            <a:ext cx="3384571" cy="41771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Natural disaster</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Industrial disaster</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Accident with hazardous material</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Collapse of high-rise structure</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Air accident in high density population</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Train collision or derailment</a:t>
            </a:r>
          </a:p>
          <a:p>
            <a:pPr marL="342900" indent="-342900" algn="l">
              <a:buAutoNum type="alphaLcParenBoth"/>
            </a:pPr>
            <a:r>
              <a:rPr lang="en-US" sz="1600" dirty="0">
                <a:solidFill>
                  <a:schemeClr val="bg1"/>
                </a:solidFill>
                <a:latin typeface="Leelawadee UI" panose="020B0502040204020203" pitchFamily="34" charset="-34"/>
                <a:cs typeface="Leelawadee UI" panose="020B0502040204020203" pitchFamily="34" charset="-34"/>
              </a:rPr>
              <a:t>F</a:t>
            </a:r>
            <a:r>
              <a:rPr lang="en-US" sz="1600" dirty="0" smtClean="0">
                <a:solidFill>
                  <a:schemeClr val="bg1"/>
                </a:solidFill>
                <a:latin typeface="Leelawadee UI" panose="020B0502040204020203" pitchFamily="34" charset="-34"/>
                <a:cs typeface="Leelawadee UI" panose="020B0502040204020203" pitchFamily="34" charset="-34"/>
              </a:rPr>
              <a:t>ire outbreak in large area or high-rise</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Reservoir burst</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Chemical, bio or radiological accident</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Haze jeopardizing public order, economy and govt. admin</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Pandemic diseases outbreak</a:t>
            </a:r>
          </a:p>
          <a:p>
            <a:pPr marL="342900" indent="-342900" algn="l">
              <a:buAutoNum type="alphaLcParenBoth"/>
            </a:pPr>
            <a:r>
              <a:rPr lang="en-US" sz="1600" dirty="0" smtClean="0">
                <a:solidFill>
                  <a:schemeClr val="bg1"/>
                </a:solidFill>
                <a:latin typeface="Leelawadee UI" panose="020B0502040204020203" pitchFamily="34" charset="-34"/>
                <a:cs typeface="Leelawadee UI" panose="020B0502040204020203" pitchFamily="34" charset="-34"/>
              </a:rPr>
              <a:t>Others declared by govt.</a:t>
            </a:r>
          </a:p>
          <a:p>
            <a:pPr algn="l"/>
            <a:endParaRPr lang="en-US" sz="1600" dirty="0">
              <a:solidFill>
                <a:schemeClr val="bg1"/>
              </a:solidFill>
              <a:latin typeface="Leelawadee UI" panose="020B0502040204020203" pitchFamily="34" charset="-34"/>
              <a:cs typeface="Leelawadee UI" panose="020B0502040204020203" pitchFamily="34" charset="-34"/>
            </a:endParaRPr>
          </a:p>
        </p:txBody>
      </p:sp>
      <p:pic>
        <p:nvPicPr>
          <p:cNvPr id="12" name="Picture 11"/>
          <p:cNvPicPr>
            <a:picLocks noChangeAspect="1"/>
          </p:cNvPicPr>
          <p:nvPr/>
        </p:nvPicPr>
        <p:blipFill>
          <a:blip r:embed="rId6"/>
          <a:stretch>
            <a:fillRect/>
          </a:stretch>
        </p:blipFill>
        <p:spPr>
          <a:xfrm>
            <a:off x="9503364" y="58228"/>
            <a:ext cx="2705100" cy="390525"/>
          </a:xfrm>
          <a:prstGeom prst="rect">
            <a:avLst/>
          </a:prstGeom>
        </p:spPr>
      </p:pic>
    </p:spTree>
    <p:extLst>
      <p:ext uri="{BB962C8B-B14F-4D97-AF65-F5344CB8AC3E}">
        <p14:creationId xmlns:p14="http://schemas.microsoft.com/office/powerpoint/2010/main" val="1454412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p:cNvPicPr>
            <a:picLocks noGrp="1" noChangeAspect="1"/>
          </p:cNvPicPr>
          <p:nvPr>
            <p:ph idx="1"/>
          </p:nvPr>
        </p:nvPicPr>
        <p:blipFill>
          <a:blip r:embed="rId2"/>
          <a:stretch>
            <a:fillRect/>
          </a:stretch>
        </p:blipFill>
        <p:spPr>
          <a:xfrm>
            <a:off x="0" y="0"/>
            <a:ext cx="12175287" cy="68479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60" y="5536805"/>
            <a:ext cx="625022" cy="1103487"/>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b="45346"/>
          <a:stretch/>
        </p:blipFill>
        <p:spPr>
          <a:xfrm>
            <a:off x="-33177" y="664"/>
            <a:ext cx="12208464" cy="3721100"/>
          </a:xfrm>
          <a:prstGeom prst="rect">
            <a:avLst/>
          </a:prstGeom>
        </p:spPr>
      </p:pic>
      <p:sp>
        <p:nvSpPr>
          <p:cNvPr id="62" name="Rounded Rectangle 61"/>
          <p:cNvSpPr/>
          <p:nvPr/>
        </p:nvSpPr>
        <p:spPr>
          <a:xfrm>
            <a:off x="2249215" y="589710"/>
            <a:ext cx="7472855" cy="833664"/>
          </a:xfrm>
          <a:prstGeom prst="roundRect">
            <a:avLst/>
          </a:prstGeom>
          <a:solidFill>
            <a:schemeClr val="tx1">
              <a:lumMod val="95000"/>
              <a:lumOff val="5000"/>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 DISASTER LANDSCAPE</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Rounded Rectangle 33"/>
          <p:cNvSpPr/>
          <p:nvPr/>
        </p:nvSpPr>
        <p:spPr>
          <a:xfrm>
            <a:off x="228376" y="1534510"/>
            <a:ext cx="5627104" cy="4935087"/>
          </a:xfrm>
          <a:prstGeom prst="roundRect">
            <a:avLst>
              <a:gd name="adj" fmla="val 10471"/>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ounded Rectangle 35"/>
          <p:cNvSpPr/>
          <p:nvPr/>
        </p:nvSpPr>
        <p:spPr>
          <a:xfrm>
            <a:off x="6486888" y="1534510"/>
            <a:ext cx="5127043" cy="4935087"/>
          </a:xfrm>
          <a:prstGeom prst="roundRect">
            <a:avLst>
              <a:gd name="adj" fmla="val 10471"/>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350810" y="1660635"/>
            <a:ext cx="5366818" cy="471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dk1"/>
          </a:lnRef>
          <a:fillRef idx="1">
            <a:schemeClr val="lt1"/>
          </a:fillRef>
          <a:effectRef idx="0">
            <a:schemeClr val="dk1"/>
          </a:effectRef>
          <a:fontRef idx="minor">
            <a:schemeClr val="dk1"/>
          </a:fontRef>
        </p:style>
      </p:pic>
      <p:sp>
        <p:nvSpPr>
          <p:cNvPr id="35" name="Rounded Rectangle 34"/>
          <p:cNvSpPr/>
          <p:nvPr/>
        </p:nvSpPr>
        <p:spPr>
          <a:xfrm>
            <a:off x="543687" y="1694524"/>
            <a:ext cx="4372429" cy="609600"/>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Numbers of disaster 1998-2017</a:t>
            </a:r>
            <a:endParaRPr lang="en-US" b="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stretch>
            <a:fillRect/>
          </a:stretch>
        </p:blipFill>
        <p:spPr>
          <a:xfrm>
            <a:off x="6624740" y="1660635"/>
            <a:ext cx="4869325" cy="4644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 name="Rounded Rectangle 54"/>
          <p:cNvSpPr/>
          <p:nvPr/>
        </p:nvSpPr>
        <p:spPr>
          <a:xfrm>
            <a:off x="6820699" y="5695362"/>
            <a:ext cx="4477405" cy="609600"/>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Number of people affected 1998-2017</a:t>
            </a:r>
            <a:endParaRPr lang="en-US" b="1"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7"/>
          <a:stretch>
            <a:fillRect/>
          </a:stretch>
        </p:blipFill>
        <p:spPr>
          <a:xfrm>
            <a:off x="9503364" y="88049"/>
            <a:ext cx="2705100" cy="390525"/>
          </a:xfrm>
          <a:prstGeom prst="rect">
            <a:avLst/>
          </a:prstGeom>
        </p:spPr>
      </p:pic>
    </p:spTree>
    <p:extLst>
      <p:ext uri="{BB962C8B-B14F-4D97-AF65-F5344CB8AC3E}">
        <p14:creationId xmlns:p14="http://schemas.microsoft.com/office/powerpoint/2010/main" val="2937860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p:cNvPicPr>
            <a:picLocks noGrp="1" noChangeAspect="1"/>
          </p:cNvPicPr>
          <p:nvPr>
            <p:ph idx="1"/>
          </p:nvPr>
        </p:nvPicPr>
        <p:blipFill>
          <a:blip r:embed="rId2"/>
          <a:stretch>
            <a:fillRect/>
          </a:stretch>
        </p:blipFill>
        <p:spPr>
          <a:xfrm>
            <a:off x="0" y="0"/>
            <a:ext cx="12175287" cy="68479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60" y="5536805"/>
            <a:ext cx="625022" cy="1103487"/>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b="45346"/>
          <a:stretch/>
        </p:blipFill>
        <p:spPr>
          <a:xfrm>
            <a:off x="-33177" y="664"/>
            <a:ext cx="12208464" cy="3721100"/>
          </a:xfrm>
          <a:prstGeom prst="rect">
            <a:avLst/>
          </a:prstGeom>
        </p:spPr>
      </p:pic>
      <p:sp>
        <p:nvSpPr>
          <p:cNvPr id="62" name="Rounded Rectangle 61"/>
          <p:cNvSpPr/>
          <p:nvPr/>
        </p:nvSpPr>
        <p:spPr>
          <a:xfrm>
            <a:off x="2308561" y="570681"/>
            <a:ext cx="7472855" cy="833664"/>
          </a:xfrm>
          <a:prstGeom prst="roundRect">
            <a:avLst/>
          </a:prstGeom>
          <a:solidFill>
            <a:schemeClr val="tx1">
              <a:lumMod val="95000"/>
              <a:lumOff val="5000"/>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 DISASTER LANDSCAPE</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Rounded Rectangle 33"/>
          <p:cNvSpPr/>
          <p:nvPr/>
        </p:nvSpPr>
        <p:spPr>
          <a:xfrm>
            <a:off x="228376" y="1534510"/>
            <a:ext cx="5627104" cy="4935087"/>
          </a:xfrm>
          <a:prstGeom prst="roundRect">
            <a:avLst>
              <a:gd name="adj" fmla="val 10471"/>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ounded Rectangle 35"/>
          <p:cNvSpPr/>
          <p:nvPr/>
        </p:nvSpPr>
        <p:spPr>
          <a:xfrm>
            <a:off x="6486888" y="1534510"/>
            <a:ext cx="5452864" cy="4935087"/>
          </a:xfrm>
          <a:prstGeom prst="roundRect">
            <a:avLst>
              <a:gd name="adj" fmla="val 10471"/>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346467" y="1644332"/>
            <a:ext cx="5390922" cy="473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Rounded Rectangle 34"/>
          <p:cNvSpPr/>
          <p:nvPr/>
        </p:nvSpPr>
        <p:spPr>
          <a:xfrm>
            <a:off x="769260" y="6041544"/>
            <a:ext cx="4372429" cy="609600"/>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Numbers of deaths 1998-2017</a:t>
            </a:r>
            <a:endParaRPr lang="en-US"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6594217" y="1635884"/>
            <a:ext cx="5238206" cy="4594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 name="Rounded Rectangle 54"/>
          <p:cNvSpPr/>
          <p:nvPr/>
        </p:nvSpPr>
        <p:spPr>
          <a:xfrm>
            <a:off x="6044989" y="5859997"/>
            <a:ext cx="4477405" cy="609600"/>
          </a:xfrm>
          <a:prstGeom prst="roundRect">
            <a:avLst/>
          </a:prstGeom>
          <a:solidFill>
            <a:schemeClr val="bg1">
              <a:alpha val="7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Economic losses (USD) 1998-2017</a:t>
            </a:r>
            <a:endParaRPr lang="en-US" b="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a:stretch>
            <a:fillRect/>
          </a:stretch>
        </p:blipFill>
        <p:spPr>
          <a:xfrm>
            <a:off x="9503364" y="74868"/>
            <a:ext cx="2705100" cy="390525"/>
          </a:xfrm>
          <a:prstGeom prst="rect">
            <a:avLst/>
          </a:prstGeom>
        </p:spPr>
      </p:pic>
    </p:spTree>
    <p:extLst>
      <p:ext uri="{BB962C8B-B14F-4D97-AF65-F5344CB8AC3E}">
        <p14:creationId xmlns:p14="http://schemas.microsoft.com/office/powerpoint/2010/main" val="282990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2832</TotalTime>
  <Words>691</Words>
  <Application>Microsoft Office PowerPoint</Application>
  <PresentationFormat>Widescreen</PresentationFormat>
  <Paragraphs>130</Paragraphs>
  <Slides>17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Arial Narrow</vt:lpstr>
      <vt:lpstr>Arno Pro</vt:lpstr>
      <vt:lpstr>Bebas</vt:lpstr>
      <vt:lpstr>Calibri</vt:lpstr>
      <vt:lpstr>Calibri Light</vt:lpstr>
      <vt:lpstr>Cambria</vt:lpstr>
      <vt:lpstr>Chaparral Pro Light</vt:lpstr>
      <vt:lpstr>Helvetica-Condensed-Black-Se</vt:lpstr>
      <vt:lpstr>Impact</vt:lpstr>
      <vt:lpstr>Leelawadee UI</vt:lpstr>
      <vt:lpstr>Times New Roman</vt:lpstr>
      <vt:lpstr>Office Theme</vt:lpstr>
      <vt:lpstr>PowerPoint Presentation</vt:lpstr>
      <vt:lpstr>YELLOW FLOOD</vt:lpstr>
      <vt:lpstr>NDM ALLUSION</vt:lpstr>
      <vt:lpstr>RESPONSE MECHANISME</vt:lpstr>
      <vt:lpstr>DEFINITION</vt:lpstr>
      <vt:lpstr>PowerPoint Presentation</vt:lpstr>
      <vt:lpstr>DISASTROUS INCIDENTS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Nautilus Aurelius</dc:creator>
  <cp:lastModifiedBy>User</cp:lastModifiedBy>
  <cp:revision>128</cp:revision>
  <cp:lastPrinted>2018-10-26T09:06:32Z</cp:lastPrinted>
  <dcterms:created xsi:type="dcterms:W3CDTF">2017-05-07T00:43:06Z</dcterms:created>
  <dcterms:modified xsi:type="dcterms:W3CDTF">2018-10-29T01:29:22Z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3485664</vt:lpwstr>
  </property>
  <property fmtid="{D5CDD505-2E9C-101B-9397-08002B2CF9AE}" name="NXPowerLiteSettings" pid="3">
    <vt:lpwstr>C7000400038000</vt:lpwstr>
  </property>
  <property fmtid="{D5CDD505-2E9C-101B-9397-08002B2CF9AE}" name="NXPowerLiteVersion" pid="4">
    <vt:lpwstr>S8.2.2</vt:lpwstr>
  </property>
</Properties>
</file>